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4" roundtripDataSignature="AMtx7mj7mLZjhe9eFyuow/98q7ubS2RX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F85CC1-8393-4E06-8565-C8A51D98E76C}">
  <a:tblStyle styleId="{D2F85CC1-8393-4E06-8565-C8A51D98E7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F29283C-1168-4F5E-81AE-D7FE2A510E9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75554a745_1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275554a74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1275554a745_1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17c7376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database successfully stores the user information, user can reload the data as a list.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by just selecting the clothes name, user can get </a:t>
            </a:r>
            <a:r>
              <a:rPr lang="en-US"/>
              <a:t>corresponding care label information.</a:t>
            </a:r>
            <a:endParaRPr/>
          </a:p>
        </p:txBody>
      </p:sp>
      <p:sp>
        <p:nvSpPr>
          <p:cNvPr id="160" name="Google Shape;160;g1317c73760e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17c73760e_2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317c73760e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317c73760e_2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3acd7692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1e3acd7692_1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75554a7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final system architecture.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then, care labels are detected by our object detection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Care label recognizer will then detect the care labels form the image.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 we will get the cloth name from user to get text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</a:t>
            </a:r>
            <a:r>
              <a:rPr lang="en-US"/>
              <a:t>labels and name, we can identify the unique cloth and we can save the data altogether to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Saving and reloading the data is handled by User cloth DB manager.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Whenever user requests the cloth data, the DB manager will access the DB to retrieve the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 using the UI such as User Cloth, List, and G</a:t>
            </a:r>
            <a:r>
              <a:rPr lang="en-US"/>
              <a:t>uidance presenters,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can visually show the stored clothes and laundry tips for each of the clothes to users.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275554a74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7c73760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final system architecture.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it shows the control flow of first key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picture loader will take the captured image and feed it to the label recognizer.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label recognizer which is object detectio model will detect care labels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cloth name will be typed by user.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labels and name, we can identify the unique cloth and we can save the data altogether to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Saving and reloading the data is handled by the DB manager.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Whenever user requests the cloth data, the DB manager will access the DB to retrieve the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 using the UI presenters,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can visually show the stored clothes and laundry tips for each of the clothes to users.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317c73760e_2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7c73760e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data is already stored and user wants to reload the same data once again,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Cloth presenter will be triggered and it requests the DB manager for accessing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accessing the DB, DB manager will load all the clothes and their corresponding care label data from the DB.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the data from the DB, guidance presenter will show laundry guide for each care label.</a:t>
            </a:r>
            <a:endParaRPr/>
          </a:p>
        </p:txBody>
      </p:sp>
      <p:sp>
        <p:nvSpPr>
          <p:cNvPr id="241" name="Google Shape;241;g1317c73760e_2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5554a7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275554a74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17c73760e_2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317c73760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challenge was limited accuracy of object detection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guys might know, object detection cannot be 100 percent correct.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need some additional logic to support object detection.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we add the function to let user double check the detected labels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label detection, app shows reference images of detected labels.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can check that the detection is correct.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the detection is wrong, app do it again from the first step.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317c73760e_2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17c73760e_2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317c73760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difficult thing was recognizing user’s cloth by picture.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Cloth recognition is needed for our the second key function.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problem is that we need another more complex model for this recognition.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model training cost was also expensive.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need one model for each user and retraining when new cloth added.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solution is using user-labeled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specify a name of a cloth after label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access its guidance using the name at anytime.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cloth name, we can serve the second use case without cloth recognition.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317c73760e_2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75554a74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275554a745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17c73760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evaluation of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Accuracy is limited, but we let users check detected result to support limited accuracy.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Latency is fast enough to provide service without blocking.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checked that our app maintain user data in the case of shutdown.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317c73760e_2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17c73760e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two limitation.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is limited accuracy.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solve this limitation, we need much more dataset.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is that user “manually” label the cloth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can forget about the mapping of name and cloth.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possible solution for this is adding cloth pictures in DB not only its name.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it also make user feel uncomfortable.</a:t>
            </a:r>
            <a:endParaRPr/>
          </a:p>
        </p:txBody>
      </p:sp>
      <p:sp>
        <p:nvSpPr>
          <p:cNvPr id="312" name="Google Shape;312;g1317c73760e_2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75554a7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275554a745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17c73760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project schedule until midterm</a:t>
            </a:r>
            <a:endParaRPr/>
          </a:p>
        </p:txBody>
      </p:sp>
      <p:sp>
        <p:nvSpPr>
          <p:cNvPr id="326" name="Google Shape;326;g1317c73760e_2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17c73760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what we do for our final demo.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design and implemented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picture loader, label recognition, data manager and GUI.</a:t>
            </a:r>
            <a:endParaRPr/>
          </a:p>
        </p:txBody>
      </p:sp>
      <p:sp>
        <p:nvSpPr>
          <p:cNvPr id="332" name="Google Shape;332;g1317c73760e_4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17c73760e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what we learned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was great time to experience AI application.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TFLite and android studio provides user-friendly functionalities.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making android application is quite complicated for 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learned that even model is very accurate, it cannot be 100%.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Additional logic to support limited accuracy is necessary.</a:t>
            </a:r>
            <a:endParaRPr/>
          </a:p>
        </p:txBody>
      </p:sp>
      <p:sp>
        <p:nvSpPr>
          <p:cNvPr id="338" name="Google Shape;338;g1317c73760e_2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3acd7692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all we prepared today.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listening and please ask any question if you have.</a:t>
            </a:r>
            <a:endParaRPr/>
          </a:p>
        </p:txBody>
      </p:sp>
      <p:sp>
        <p:nvSpPr>
          <p:cNvPr id="344" name="Google Shape;344;g11e3acd7692_1_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54cc74d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12754cc74d0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54cc74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12754cc74d0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75554a74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1275554a745_1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75554a74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275554a745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17c73760e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317c73760e_3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754cc74d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2754cc74d0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754cc74d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2754cc74d0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754cc74d0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12754cc74d0_1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754cc74d0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12754cc74d0_1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75554a745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275554a74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demo.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left picture show </a:t>
            </a:r>
            <a:endParaRPr/>
          </a:p>
        </p:txBody>
      </p:sp>
      <p:sp>
        <p:nvSpPr>
          <p:cNvPr id="514" name="Google Shape;514;g1275554a745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e3acd769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the motivation of the project.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you leave alone it is hard to do laundry.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Because there are so many things to consider and it is difficult to understand the care labels on the tag.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Therefore, we focus on giving people the chance to do laundry easily by giving information and guidance.</a:t>
            </a:r>
            <a:endParaRPr/>
          </a:p>
        </p:txBody>
      </p:sp>
      <p:sp>
        <p:nvSpPr>
          <p:cNvPr id="91" name="Google Shape;91;g11e3acd7692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17c73760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idea is to give users guides for doing laundry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give them information, we should be able to store user’s data and reload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data includes user’s clothes name and corresponding care labels.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Existing services related to </a:t>
            </a:r>
            <a:r>
              <a:rPr lang="en-US"/>
              <a:t>laundry only includes laundry outsourcing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Those applications are comfortable and useful.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for the people living alone might feel unaffordable.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Therefore, our team made application called “Momdry” that interpreting care labels and helping people to do laundry by themselves</a:t>
            </a:r>
            <a:endParaRPr/>
          </a:p>
        </p:txBody>
      </p:sp>
      <p:sp>
        <p:nvSpPr>
          <p:cNvPr id="100" name="Google Shape;100;g1317c73760e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17c73760e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317c73760e_3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75554a7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two main use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people who do not know about the care labels on the tags of the clothes.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them, we will provide </a:t>
            </a:r>
            <a:r>
              <a:rPr lang="en-US"/>
              <a:t>laundry</a:t>
            </a:r>
            <a:r>
              <a:rPr lang="en-US"/>
              <a:t> tips.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Second, if the tag of the cloth is washed away, there is no way people can find out how to wash the cloth.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application will save the data so that people can reuse it as long as they want.</a:t>
            </a:r>
            <a:endParaRPr/>
          </a:p>
        </p:txBody>
      </p:sp>
      <p:sp>
        <p:nvSpPr>
          <p:cNvPr id="113" name="Google Shape;113;g1275554a745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3acd769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key function of our application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to detect care labels of the cloth and provide information on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order to do this, we will use ML model to detect objects which are care labels from the camera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using pre defined variables and information, we will collect all care label information from the picture.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successfully collecting the information we will save them into the database.</a:t>
            </a:r>
            <a:endParaRPr/>
          </a:p>
        </p:txBody>
      </p:sp>
      <p:sp>
        <p:nvSpPr>
          <p:cNvPr id="119" name="Google Shape;119;g11e3acd7692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17c73760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key function of our application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to detect care labels of the cloth and provide information on them.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this, user take a picture of a care labels.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can see in the middle,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object detection model, our application can detect washing symbols in care label and give information about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that, user put the name of that clothes.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the data is stored to the User’s Cloth DB.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317c73760e_2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gif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 rot="-845175">
            <a:off x="93127" y="1014820"/>
            <a:ext cx="7480464" cy="80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/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7"/>
              </a:buClr>
              <a:buSzPts val="2500"/>
              <a:buFont typeface="Calibri"/>
              <a:buNone/>
              <a:defRPr b="1" sz="25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i="1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 rot="-771867">
            <a:off x="1570847" y="814451"/>
            <a:ext cx="5770624" cy="1321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L84mA8Kd4c1lJe5X8mcAZjrMrGr__ASM/view" TargetMode="External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5.png"/><Relationship Id="rId13" Type="http://schemas.openxmlformats.org/officeDocument/2006/relationships/image" Target="../media/image24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5554a745_1_128"/>
          <p:cNvSpPr txBox="1"/>
          <p:nvPr>
            <p:ph type="ctrTitle"/>
          </p:nvPr>
        </p:nvSpPr>
        <p:spPr>
          <a:xfrm rot="-845260">
            <a:off x="1075259" y="1241027"/>
            <a:ext cx="5998612" cy="806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b="1" lang="en-US" sz="3500"/>
              <a:t>MOM</a:t>
            </a:r>
            <a:r>
              <a:rPr lang="en-US" sz="3500"/>
              <a:t>my, </a:t>
            </a:r>
            <a:r>
              <a:rPr lang="en-US" sz="3500">
                <a:solidFill>
                  <a:srgbClr val="DC9955"/>
                </a:solidFill>
              </a:rPr>
              <a:t>Help My</a:t>
            </a:r>
            <a:r>
              <a:rPr lang="en-US" sz="3500"/>
              <a:t> </a:t>
            </a:r>
            <a:r>
              <a:rPr b="1" lang="en-US" sz="3500">
                <a:solidFill>
                  <a:srgbClr val="EAC42D"/>
                </a:solidFill>
              </a:rPr>
              <a:t>LaunDRY!</a:t>
            </a:r>
            <a:endParaRPr b="1" sz="3500"/>
          </a:p>
        </p:txBody>
      </p:sp>
      <p:sp>
        <p:nvSpPr>
          <p:cNvPr id="57" name="Google Shape;57;g1275554a745_1_128"/>
          <p:cNvSpPr/>
          <p:nvPr/>
        </p:nvSpPr>
        <p:spPr>
          <a:xfrm rot="-845268">
            <a:off x="827763" y="1948053"/>
            <a:ext cx="6550720" cy="851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b="1" i="0" lang="en-US" sz="2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Presentation</a:t>
            </a:r>
            <a:endParaRPr b="1" i="0" sz="25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b="1" i="0" sz="25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g1275554a745_1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59702">
            <a:off x="2275888" y="366674"/>
            <a:ext cx="3113803" cy="11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17c73760e_2_0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>
              <a:solidFill>
                <a:srgbClr val="EAC42D"/>
              </a:solidFill>
            </a:endParaRPr>
          </a:p>
        </p:txBody>
      </p:sp>
      <p:sp>
        <p:nvSpPr>
          <p:cNvPr id="163" name="Google Shape;163;g1317c73760e_2_0"/>
          <p:cNvSpPr txBox="1"/>
          <p:nvPr>
            <p:ph idx="1" type="body"/>
          </p:nvPr>
        </p:nvSpPr>
        <p:spPr>
          <a:xfrm>
            <a:off x="112800" y="1522725"/>
            <a:ext cx="891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400">
                <a:solidFill>
                  <a:schemeClr val="dk1"/>
                </a:solidFill>
              </a:rPr>
              <a:t>Get guidance of stored clothes from DB</a:t>
            </a:r>
            <a:endParaRPr/>
          </a:p>
        </p:txBody>
      </p:sp>
      <p:sp>
        <p:nvSpPr>
          <p:cNvPr id="164" name="Google Shape;164;g1317c73760e_2_0"/>
          <p:cNvSpPr txBox="1"/>
          <p:nvPr/>
        </p:nvSpPr>
        <p:spPr>
          <a:xfrm>
            <a:off x="1955625" y="4981050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of stored clothes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317c73760e_2_0"/>
          <p:cNvSpPr/>
          <p:nvPr/>
        </p:nvSpPr>
        <p:spPr>
          <a:xfrm>
            <a:off x="511725" y="5011800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1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66" name="Google Shape;166;g1317c73760e_2_0"/>
          <p:cNvSpPr txBox="1"/>
          <p:nvPr/>
        </p:nvSpPr>
        <p:spPr>
          <a:xfrm>
            <a:off x="1955625" y="6076500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get washing guidance of stored clothes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317c73760e_2_0"/>
          <p:cNvSpPr/>
          <p:nvPr/>
        </p:nvSpPr>
        <p:spPr>
          <a:xfrm>
            <a:off x="511725" y="6107250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D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3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68" name="Google Shape;168;g1317c73760e_2_0"/>
          <p:cNvSpPr/>
          <p:nvPr/>
        </p:nvSpPr>
        <p:spPr>
          <a:xfrm>
            <a:off x="511725" y="555952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2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69" name="Google Shape;169;g1317c73760e_2_0"/>
          <p:cNvSpPr txBox="1"/>
          <p:nvPr/>
        </p:nvSpPr>
        <p:spPr>
          <a:xfrm>
            <a:off x="1955625" y="552877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one of them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317c73760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74" y="2536150"/>
            <a:ext cx="2692524" cy="17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317c73760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054" y="2562675"/>
            <a:ext cx="3002049" cy="17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317c73760e_2_0"/>
          <p:cNvSpPr/>
          <p:nvPr/>
        </p:nvSpPr>
        <p:spPr>
          <a:xfrm>
            <a:off x="4058825" y="2719025"/>
            <a:ext cx="11982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317c73760e_2_0"/>
          <p:cNvSpPr/>
          <p:nvPr/>
        </p:nvSpPr>
        <p:spPr>
          <a:xfrm rot="-5400000">
            <a:off x="2129675" y="2501004"/>
            <a:ext cx="547800" cy="30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317c73760e_2_0"/>
          <p:cNvSpPr txBox="1"/>
          <p:nvPr/>
        </p:nvSpPr>
        <p:spPr>
          <a:xfrm>
            <a:off x="1975538" y="2010250"/>
            <a:ext cx="129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317c73760e_2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50" y="16559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17c73760e_2_145"/>
          <p:cNvSpPr/>
          <p:nvPr/>
        </p:nvSpPr>
        <p:spPr>
          <a:xfrm>
            <a:off x="3920774" y="3703621"/>
            <a:ext cx="5421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317c73760e_2_145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b="1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Demonstration</a:t>
            </a:r>
            <a:endParaRPr b="1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317c73760e_2_145" title="final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875" y="1612725"/>
            <a:ext cx="4383624" cy="460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11e3acd7692_1_241"/>
          <p:cNvGrpSpPr/>
          <p:nvPr/>
        </p:nvGrpSpPr>
        <p:grpSpPr>
          <a:xfrm>
            <a:off x="4544042" y="2014241"/>
            <a:ext cx="2749200" cy="1725455"/>
            <a:chOff x="312020" y="663740"/>
            <a:chExt cx="2749200" cy="1725455"/>
          </a:xfrm>
        </p:grpSpPr>
        <p:sp>
          <p:nvSpPr>
            <p:cNvPr id="189" name="Google Shape;189;g11e3acd7692_1_241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1e3acd7692_1_241"/>
            <p:cNvSpPr txBox="1"/>
            <p:nvPr/>
          </p:nvSpPr>
          <p:spPr>
            <a:xfrm>
              <a:off x="312020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</a:t>
              </a: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rchitecture </a:t>
              </a: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verview</a:t>
              </a:r>
              <a:endPara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11e3acd7692_1_241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5554a745_1_0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197" name="Google Shape;197;g1275554a745_1_0"/>
          <p:cNvSpPr txBox="1"/>
          <p:nvPr>
            <p:ph idx="1" type="body"/>
          </p:nvPr>
        </p:nvSpPr>
        <p:spPr>
          <a:xfrm>
            <a:off x="323525" y="1340775"/>
            <a:ext cx="4548300" cy="4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Input (Camera)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Image from Camera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User Cloth Presenter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Trigger DB to show all registered user cloth data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Label Recognizer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Extract guidance IDs from input image (object detection trained by us)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Cloth Name Recorder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Record name of cloth image data from camera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User Cloth</a:t>
            </a:r>
            <a:r>
              <a:rPr b="1" i="0" lang="en-US" sz="2300"/>
              <a:t> DB Manager (&amp; DB)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Store registered user clothes and care label data in the database</a:t>
            </a:r>
            <a:endParaRPr i="0" sz="2300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200"/>
              <a:t>Presenters (registered list &amp; guidance)</a:t>
            </a:r>
            <a:endParaRPr b="1" i="0" sz="22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Print list of clothes registered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Print guides for selected cloth</a:t>
            </a:r>
            <a:endParaRPr i="0" sz="2300"/>
          </a:p>
        </p:txBody>
      </p:sp>
      <p:sp>
        <p:nvSpPr>
          <p:cNvPr id="198" name="Google Shape;198;g1275554a745_1_0"/>
          <p:cNvSpPr/>
          <p:nvPr/>
        </p:nvSpPr>
        <p:spPr>
          <a:xfrm>
            <a:off x="7093325" y="29313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Cloth Name Recorder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275554a745_1_0"/>
          <p:cNvSpPr/>
          <p:nvPr/>
        </p:nvSpPr>
        <p:spPr>
          <a:xfrm>
            <a:off x="5110039" y="3713200"/>
            <a:ext cx="35478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User Cloth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DB Manager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275554a745_1_0"/>
          <p:cNvSpPr/>
          <p:nvPr/>
        </p:nvSpPr>
        <p:spPr>
          <a:xfrm>
            <a:off x="5126150" y="2057050"/>
            <a:ext cx="16257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275554a745_1_0"/>
          <p:cNvSpPr/>
          <p:nvPr/>
        </p:nvSpPr>
        <p:spPr>
          <a:xfrm>
            <a:off x="7027775" y="5158550"/>
            <a:ext cx="16473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1275554a745_1_0"/>
          <p:cNvCxnSpPr>
            <a:stCxn id="200" idx="2"/>
          </p:cNvCxnSpPr>
          <p:nvPr/>
        </p:nvCxnSpPr>
        <p:spPr>
          <a:xfrm flipH="1">
            <a:off x="5933600" y="2704150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g1275554a745_1_0"/>
          <p:cNvCxnSpPr>
            <a:stCxn id="200" idx="2"/>
            <a:endCxn id="198" idx="0"/>
          </p:cNvCxnSpPr>
          <p:nvPr/>
        </p:nvCxnSpPr>
        <p:spPr>
          <a:xfrm flipH="1" rot="-5400000">
            <a:off x="6814400" y="1828750"/>
            <a:ext cx="227100" cy="19779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g1275554a745_1_0"/>
          <p:cNvCxnSpPr>
            <a:stCxn id="205" idx="3"/>
            <a:endCxn id="201" idx="1"/>
          </p:cNvCxnSpPr>
          <p:nvPr/>
        </p:nvCxnSpPr>
        <p:spPr>
          <a:xfrm>
            <a:off x="6773450" y="5482100"/>
            <a:ext cx="25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g1275554a745_1_0"/>
          <p:cNvCxnSpPr>
            <a:stCxn id="198" idx="2"/>
            <a:endCxn id="207" idx="0"/>
          </p:cNvCxnSpPr>
          <p:nvPr/>
        </p:nvCxnSpPr>
        <p:spPr>
          <a:xfrm>
            <a:off x="7916975" y="3578450"/>
            <a:ext cx="0" cy="1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g1275554a745_1_0"/>
          <p:cNvSpPr txBox="1"/>
          <p:nvPr/>
        </p:nvSpPr>
        <p:spPr>
          <a:xfrm>
            <a:off x="6280025" y="5784700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275554a745_1_0"/>
          <p:cNvSpPr/>
          <p:nvPr/>
        </p:nvSpPr>
        <p:spPr>
          <a:xfrm>
            <a:off x="5367450" y="4480125"/>
            <a:ext cx="3023100" cy="55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User Cloth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DB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275554a745_1_0"/>
          <p:cNvSpPr/>
          <p:nvPr/>
        </p:nvSpPr>
        <p:spPr>
          <a:xfrm>
            <a:off x="5126150" y="51585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Registered List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1275554a745_1_0"/>
          <p:cNvCxnSpPr>
            <a:stCxn id="199" idx="2"/>
            <a:endCxn id="209" idx="0"/>
          </p:cNvCxnSpPr>
          <p:nvPr/>
        </p:nvCxnSpPr>
        <p:spPr>
          <a:xfrm flipH="1">
            <a:off x="6879139" y="4360300"/>
            <a:ext cx="4800" cy="11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" name="Google Shape;211;g1275554a745_1_0"/>
          <p:cNvSpPr/>
          <p:nvPr/>
        </p:nvSpPr>
        <p:spPr>
          <a:xfrm>
            <a:off x="7088000" y="20570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User Cloth Presenter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(Menu)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g1275554a745_1_0"/>
          <p:cNvCxnSpPr>
            <a:stCxn id="211" idx="3"/>
            <a:endCxn id="199" idx="3"/>
          </p:cNvCxnSpPr>
          <p:nvPr/>
        </p:nvCxnSpPr>
        <p:spPr>
          <a:xfrm flipH="1">
            <a:off x="8657900" y="2380550"/>
            <a:ext cx="77400" cy="1656300"/>
          </a:xfrm>
          <a:prstGeom prst="bentConnector3">
            <a:avLst>
              <a:gd fmla="val -30765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" name="Google Shape;213;g1275554a745_1_0"/>
          <p:cNvSpPr/>
          <p:nvPr/>
        </p:nvSpPr>
        <p:spPr>
          <a:xfrm>
            <a:off x="5110000" y="2901950"/>
            <a:ext cx="16473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Care Label Recognizer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g1275554a745_1_0"/>
          <p:cNvCxnSpPr>
            <a:stCxn id="209" idx="1"/>
            <a:endCxn id="205" idx="1"/>
          </p:cNvCxnSpPr>
          <p:nvPr/>
        </p:nvCxnSpPr>
        <p:spPr>
          <a:xfrm flipH="1">
            <a:off x="5126250" y="4759425"/>
            <a:ext cx="241200" cy="722700"/>
          </a:xfrm>
          <a:prstGeom prst="bentConnector3">
            <a:avLst>
              <a:gd fmla="val 19876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1275554a745_1_0"/>
          <p:cNvCxnSpPr>
            <a:stCxn id="213" idx="2"/>
          </p:cNvCxnSpPr>
          <p:nvPr/>
        </p:nvCxnSpPr>
        <p:spPr>
          <a:xfrm>
            <a:off x="5933650" y="3549050"/>
            <a:ext cx="1200" cy="17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g1275554a745_1_0"/>
          <p:cNvSpPr txBox="1"/>
          <p:nvPr>
            <p:ph idx="1" type="body"/>
          </p:nvPr>
        </p:nvSpPr>
        <p:spPr>
          <a:xfrm>
            <a:off x="455850" y="5623450"/>
            <a:ext cx="454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/>
              <a:t>Changes from mid presentation</a:t>
            </a:r>
            <a:endParaRPr i="0" sz="18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0" lang="en-US" sz="1400"/>
              <a:t>Combined DB Manager for user cloth &amp; care labels</a:t>
            </a:r>
            <a:endParaRPr i="0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0" lang="en-US" sz="1400"/>
              <a:t>Removed  cloth type recognizer</a:t>
            </a:r>
            <a:endParaRPr i="0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g1317c73760e_2_99"/>
          <p:cNvCxnSpPr/>
          <p:nvPr/>
        </p:nvCxnSpPr>
        <p:spPr>
          <a:xfrm flipH="1">
            <a:off x="5113675" y="3699600"/>
            <a:ext cx="77400" cy="1656300"/>
          </a:xfrm>
          <a:prstGeom prst="bentConnector3">
            <a:avLst>
              <a:gd fmla="val 41246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g1317c73760e_2_99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23" name="Google Shape;223;g1317c73760e_2_99"/>
          <p:cNvSpPr txBox="1"/>
          <p:nvPr>
            <p:ph idx="1" type="body"/>
          </p:nvPr>
        </p:nvSpPr>
        <p:spPr>
          <a:xfrm>
            <a:off x="323525" y="1340775"/>
            <a:ext cx="4548300" cy="4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Input (Camera)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Image from Camera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Picture loader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Load taken picture and transfer it to recognizer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Label Recognizer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Extract guidance IDs from input image (object detection trained by us)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Cloth Name Recorder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Record name of cloth image data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300"/>
              <a:t>User Cloth DB Manager (&amp; DB)</a:t>
            </a:r>
            <a:endParaRPr b="1"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Store registered user clothes and care label data in the database</a:t>
            </a:r>
            <a:endParaRPr i="0" sz="2300"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 sz="2200"/>
              <a:t>Presenters</a:t>
            </a:r>
            <a:endParaRPr b="1" i="0" sz="22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Print list of clothes registered</a:t>
            </a:r>
            <a:endParaRPr i="0"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i="0" lang="en-US" sz="2300"/>
              <a:t>Print guides for selected cloth</a:t>
            </a:r>
            <a:endParaRPr i="0" sz="2300"/>
          </a:p>
        </p:txBody>
      </p:sp>
      <p:sp>
        <p:nvSpPr>
          <p:cNvPr id="224" name="Google Shape;224;g1317c73760e_2_99"/>
          <p:cNvSpPr/>
          <p:nvPr/>
        </p:nvSpPr>
        <p:spPr>
          <a:xfrm>
            <a:off x="7093275" y="33114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Cloth Name Recorder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317c73760e_2_99"/>
          <p:cNvSpPr/>
          <p:nvPr/>
        </p:nvSpPr>
        <p:spPr>
          <a:xfrm>
            <a:off x="5109989" y="4093300"/>
            <a:ext cx="35478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317c73760e_2_99"/>
          <p:cNvSpPr/>
          <p:nvPr/>
        </p:nvSpPr>
        <p:spPr>
          <a:xfrm>
            <a:off x="5121350" y="1538988"/>
            <a:ext cx="16257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317c73760e_2_99"/>
          <p:cNvSpPr/>
          <p:nvPr/>
        </p:nvSpPr>
        <p:spPr>
          <a:xfrm>
            <a:off x="5115300" y="5129050"/>
            <a:ext cx="35478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1317c73760e_2_99"/>
          <p:cNvCxnSpPr/>
          <p:nvPr/>
        </p:nvCxnSpPr>
        <p:spPr>
          <a:xfrm flipH="1">
            <a:off x="5900975" y="2186088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g1317c73760e_2_99"/>
          <p:cNvCxnSpPr>
            <a:stCxn id="224" idx="2"/>
            <a:endCxn id="230" idx="0"/>
          </p:cNvCxnSpPr>
          <p:nvPr/>
        </p:nvCxnSpPr>
        <p:spPr>
          <a:xfrm>
            <a:off x="7916925" y="3958550"/>
            <a:ext cx="0" cy="1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" name="Google Shape;231;g1317c73760e_2_99"/>
          <p:cNvSpPr txBox="1"/>
          <p:nvPr/>
        </p:nvSpPr>
        <p:spPr>
          <a:xfrm>
            <a:off x="6282600" y="5815525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17c73760e_2_99"/>
          <p:cNvCxnSpPr>
            <a:stCxn id="225" idx="2"/>
            <a:endCxn id="227" idx="0"/>
          </p:cNvCxnSpPr>
          <p:nvPr/>
        </p:nvCxnSpPr>
        <p:spPr>
          <a:xfrm>
            <a:off x="6883889" y="4740400"/>
            <a:ext cx="5400" cy="38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g1317c73760e_2_99"/>
          <p:cNvSpPr/>
          <p:nvPr/>
        </p:nvSpPr>
        <p:spPr>
          <a:xfrm>
            <a:off x="7087950" y="24371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User Cloth Presenter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(Menu)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g1317c73760e_2_99"/>
          <p:cNvCxnSpPr>
            <a:stCxn id="233" idx="3"/>
            <a:endCxn id="225" idx="3"/>
          </p:cNvCxnSpPr>
          <p:nvPr/>
        </p:nvCxnSpPr>
        <p:spPr>
          <a:xfrm flipH="1">
            <a:off x="8657850" y="2760650"/>
            <a:ext cx="77400" cy="1656300"/>
          </a:xfrm>
          <a:prstGeom prst="bentConnector3">
            <a:avLst>
              <a:gd fmla="val -30765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5" name="Google Shape;235;g1317c73760e_2_99"/>
          <p:cNvSpPr/>
          <p:nvPr/>
        </p:nvSpPr>
        <p:spPr>
          <a:xfrm>
            <a:off x="5158900" y="3251913"/>
            <a:ext cx="16473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Label recognizer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317c73760e_2_99"/>
          <p:cNvSpPr/>
          <p:nvPr/>
        </p:nvSpPr>
        <p:spPr>
          <a:xfrm>
            <a:off x="5120738" y="2410525"/>
            <a:ext cx="16257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Picture loader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1317c73760e_2_99"/>
          <p:cNvCxnSpPr/>
          <p:nvPr/>
        </p:nvCxnSpPr>
        <p:spPr>
          <a:xfrm flipH="1">
            <a:off x="5900963" y="3074313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g1317c73760e_2_99"/>
          <p:cNvCxnSpPr/>
          <p:nvPr/>
        </p:nvCxnSpPr>
        <p:spPr>
          <a:xfrm>
            <a:off x="6753900" y="3583350"/>
            <a:ext cx="348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g1317c73760e_2_183"/>
          <p:cNvCxnSpPr/>
          <p:nvPr/>
        </p:nvCxnSpPr>
        <p:spPr>
          <a:xfrm flipH="1">
            <a:off x="5113675" y="3699600"/>
            <a:ext cx="77400" cy="1656300"/>
          </a:xfrm>
          <a:prstGeom prst="bentConnector3">
            <a:avLst>
              <a:gd fmla="val 41246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4" name="Google Shape;244;g1317c73760e_2_183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45" name="Google Shape;245;g1317c73760e_2_183"/>
          <p:cNvSpPr txBox="1"/>
          <p:nvPr>
            <p:ph idx="1" type="body"/>
          </p:nvPr>
        </p:nvSpPr>
        <p:spPr>
          <a:xfrm>
            <a:off x="323525" y="1340775"/>
            <a:ext cx="4548300" cy="4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i="0" lang="en-US" sz="2300"/>
              <a:t>User Cloth Presenter</a:t>
            </a:r>
            <a:endParaRPr b="1" i="0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i="0" lang="en-US" sz="2300"/>
              <a:t>Trigger DB to show all registered user cloth data</a:t>
            </a:r>
            <a:endParaRPr i="0"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i="0" lang="en-US" sz="2300"/>
              <a:t>User Cloth DB Manager (&amp; DB)</a:t>
            </a:r>
            <a:endParaRPr b="1" i="0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i="0" lang="en-US" sz="2300"/>
              <a:t>Store registered user clothes and care label data in the database</a:t>
            </a:r>
            <a:endParaRPr i="0"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3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i="0" lang="en-US" sz="2200"/>
              <a:t>Presenters </a:t>
            </a:r>
            <a:endParaRPr b="1" i="0" sz="2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i="0" lang="en-US" sz="2300"/>
              <a:t>Print list of clothes registered</a:t>
            </a:r>
            <a:endParaRPr i="0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i="0" lang="en-US" sz="2300"/>
              <a:t>Print guides for selected cloth</a:t>
            </a:r>
            <a:endParaRPr i="0" sz="2300"/>
          </a:p>
        </p:txBody>
      </p:sp>
      <p:sp>
        <p:nvSpPr>
          <p:cNvPr id="246" name="Google Shape;246;g1317c73760e_2_183"/>
          <p:cNvSpPr/>
          <p:nvPr/>
        </p:nvSpPr>
        <p:spPr>
          <a:xfrm>
            <a:off x="7093275" y="33114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Cloth Name Recorder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317c73760e_2_183"/>
          <p:cNvSpPr/>
          <p:nvPr/>
        </p:nvSpPr>
        <p:spPr>
          <a:xfrm>
            <a:off x="5109989" y="4093300"/>
            <a:ext cx="35478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317c73760e_2_183"/>
          <p:cNvSpPr/>
          <p:nvPr/>
        </p:nvSpPr>
        <p:spPr>
          <a:xfrm>
            <a:off x="5121350" y="1538988"/>
            <a:ext cx="16257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317c73760e_2_183"/>
          <p:cNvSpPr/>
          <p:nvPr/>
        </p:nvSpPr>
        <p:spPr>
          <a:xfrm>
            <a:off x="5115300" y="5129050"/>
            <a:ext cx="35478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g1317c73760e_2_183"/>
          <p:cNvCxnSpPr/>
          <p:nvPr/>
        </p:nvCxnSpPr>
        <p:spPr>
          <a:xfrm flipH="1">
            <a:off x="5900975" y="2186088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" name="Google Shape;251;g1317c73760e_2_183"/>
          <p:cNvCxnSpPr>
            <a:stCxn id="246" idx="2"/>
            <a:endCxn id="252" idx="0"/>
          </p:cNvCxnSpPr>
          <p:nvPr/>
        </p:nvCxnSpPr>
        <p:spPr>
          <a:xfrm>
            <a:off x="7916925" y="3958550"/>
            <a:ext cx="0" cy="1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g1317c73760e_2_183"/>
          <p:cNvSpPr txBox="1"/>
          <p:nvPr/>
        </p:nvSpPr>
        <p:spPr>
          <a:xfrm>
            <a:off x="6282600" y="5815525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g1317c73760e_2_183"/>
          <p:cNvCxnSpPr>
            <a:stCxn id="247" idx="2"/>
            <a:endCxn id="249" idx="0"/>
          </p:cNvCxnSpPr>
          <p:nvPr/>
        </p:nvCxnSpPr>
        <p:spPr>
          <a:xfrm>
            <a:off x="6883889" y="4740400"/>
            <a:ext cx="5400" cy="38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1317c73760e_2_183"/>
          <p:cNvSpPr/>
          <p:nvPr/>
        </p:nvSpPr>
        <p:spPr>
          <a:xfrm>
            <a:off x="7087950" y="24371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User Cloth Presenter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(Menu)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g1317c73760e_2_183"/>
          <p:cNvCxnSpPr>
            <a:stCxn id="255" idx="3"/>
            <a:endCxn id="247" idx="3"/>
          </p:cNvCxnSpPr>
          <p:nvPr/>
        </p:nvCxnSpPr>
        <p:spPr>
          <a:xfrm flipH="1">
            <a:off x="8657850" y="2760650"/>
            <a:ext cx="77400" cy="1656300"/>
          </a:xfrm>
          <a:prstGeom prst="bentConnector3">
            <a:avLst>
              <a:gd fmla="val -30765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7" name="Google Shape;257;g1317c73760e_2_183"/>
          <p:cNvSpPr/>
          <p:nvPr/>
        </p:nvSpPr>
        <p:spPr>
          <a:xfrm>
            <a:off x="5158900" y="3251913"/>
            <a:ext cx="16473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Label recognizer 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317c73760e_2_183"/>
          <p:cNvSpPr txBox="1"/>
          <p:nvPr>
            <p:ph idx="1" type="body"/>
          </p:nvPr>
        </p:nvSpPr>
        <p:spPr>
          <a:xfrm>
            <a:off x="323525" y="5815525"/>
            <a:ext cx="454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/>
              <a:t>*</a:t>
            </a:r>
            <a:r>
              <a:rPr i="0" lang="en-US" sz="1800"/>
              <a:t>Changes from mid presentation</a:t>
            </a:r>
            <a:endParaRPr i="0" sz="18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0" lang="en-US" sz="1400"/>
              <a:t>Combined DB Manager for user cloth &amp; care labels</a:t>
            </a:r>
            <a:endParaRPr i="0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0" lang="en-US" sz="1400"/>
              <a:t>Removed  cloth type recognizer</a:t>
            </a:r>
            <a:endParaRPr i="0" sz="1400"/>
          </a:p>
        </p:txBody>
      </p:sp>
      <p:sp>
        <p:nvSpPr>
          <p:cNvPr id="259" name="Google Shape;259;g1317c73760e_2_183"/>
          <p:cNvSpPr/>
          <p:nvPr/>
        </p:nvSpPr>
        <p:spPr>
          <a:xfrm>
            <a:off x="5120738" y="2410525"/>
            <a:ext cx="1625700" cy="64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Picture loader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1317c73760e_2_183"/>
          <p:cNvCxnSpPr/>
          <p:nvPr/>
        </p:nvCxnSpPr>
        <p:spPr>
          <a:xfrm flipH="1">
            <a:off x="5900963" y="3074313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g1317c73760e_2_183"/>
          <p:cNvCxnSpPr/>
          <p:nvPr/>
        </p:nvCxnSpPr>
        <p:spPr>
          <a:xfrm>
            <a:off x="6753900" y="3583350"/>
            <a:ext cx="348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5554a745_0_6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g1275554a745_0_6"/>
          <p:cNvGrpSpPr/>
          <p:nvPr/>
        </p:nvGrpSpPr>
        <p:grpSpPr>
          <a:xfrm>
            <a:off x="4544042" y="2014241"/>
            <a:ext cx="2749200" cy="2175830"/>
            <a:chOff x="312020" y="663740"/>
            <a:chExt cx="2749200" cy="2175830"/>
          </a:xfrm>
        </p:grpSpPr>
        <p:sp>
          <p:nvSpPr>
            <p:cNvPr id="268" name="Google Shape;268;g1275554a745_0_6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1275554a745_0_6"/>
            <p:cNvSpPr txBox="1"/>
            <p:nvPr/>
          </p:nvSpPr>
          <p:spPr>
            <a:xfrm>
              <a:off x="312020" y="1207870"/>
              <a:ext cx="274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</a:t>
              </a: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echnical </a:t>
              </a: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hallenges 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Solutions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17c73760e_2_41"/>
          <p:cNvSpPr txBox="1"/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76" name="Google Shape;276;g1317c73760e_2_41"/>
          <p:cNvSpPr txBox="1"/>
          <p:nvPr/>
        </p:nvSpPr>
        <p:spPr>
          <a:xfrm>
            <a:off x="216900" y="5630925"/>
            <a:ext cx="8710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 Double check detected labels by users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Show reference image of detected labels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check that the detected images are same with references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317c73760e_2_41"/>
          <p:cNvSpPr txBox="1"/>
          <p:nvPr/>
        </p:nvSpPr>
        <p:spPr>
          <a:xfrm>
            <a:off x="255500" y="1226650"/>
            <a:ext cx="8219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accuracy is limited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cannot be 100% correct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some logic to support object detection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317c73760e_2_41"/>
          <p:cNvPicPr preferRelativeResize="0"/>
          <p:nvPr/>
        </p:nvPicPr>
        <p:blipFill rotWithShape="1">
          <a:blip r:embed="rId3">
            <a:alphaModFix/>
          </a:blip>
          <a:srcRect b="9976" l="8417" r="9622" t="15296"/>
          <a:stretch/>
        </p:blipFill>
        <p:spPr>
          <a:xfrm>
            <a:off x="2513975" y="2510275"/>
            <a:ext cx="3493700" cy="29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7c73760e_2_53"/>
          <p:cNvSpPr txBox="1"/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85" name="Google Shape;285;g1317c73760e_2_53"/>
          <p:cNvSpPr txBox="1"/>
          <p:nvPr/>
        </p:nvSpPr>
        <p:spPr>
          <a:xfrm>
            <a:off x="216900" y="4352800"/>
            <a:ext cx="8710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Use user-labeled name to identify clothes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specify name of the cloth after label detection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access guidance of the cloth using the name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choose to save the cloth or not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1317c73760e_2_53"/>
          <p:cNvSpPr txBox="1"/>
          <p:nvPr/>
        </p:nvSpPr>
        <p:spPr>
          <a:xfrm>
            <a:off x="255500" y="1331250"/>
            <a:ext cx="8219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difficult to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user’s cloth using pictures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 recognition need another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 recognition is more complex than label detection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 recognition like fabric texture or user context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 cost is too expensive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retrain when new cloth added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model for each user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75554a745_0_68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g1275554a745_0_68"/>
          <p:cNvGrpSpPr/>
          <p:nvPr/>
        </p:nvGrpSpPr>
        <p:grpSpPr>
          <a:xfrm>
            <a:off x="4544042" y="2014241"/>
            <a:ext cx="2749200" cy="1021130"/>
            <a:chOff x="312020" y="663740"/>
            <a:chExt cx="2749200" cy="1021130"/>
          </a:xfrm>
        </p:grpSpPr>
        <p:sp>
          <p:nvSpPr>
            <p:cNvPr id="293" name="Google Shape;293;g1275554a745_0_68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1275554a745_0_68"/>
            <p:cNvSpPr txBox="1"/>
            <p:nvPr/>
          </p:nvSpPr>
          <p:spPr>
            <a:xfrm>
              <a:off x="312020" y="1207870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"/>
          <p:cNvGrpSpPr/>
          <p:nvPr/>
        </p:nvGrpSpPr>
        <p:grpSpPr>
          <a:xfrm>
            <a:off x="4317762" y="1526709"/>
            <a:ext cx="4031637" cy="477000"/>
            <a:chOff x="4317762" y="1226134"/>
            <a:chExt cx="4031637" cy="477000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4857099" y="1264525"/>
              <a:ext cx="349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Motivation &amp; Proposed Idea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2500" u="none" cap="none" strike="noStrik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2"/>
          <p:cNvSpPr txBox="1"/>
          <p:nvPr/>
        </p:nvSpPr>
        <p:spPr>
          <a:xfrm>
            <a:off x="1780259" y="2670168"/>
            <a:ext cx="24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b="1" i="0" sz="2400" u="none" cap="none" strike="noStrike">
              <a:solidFill>
                <a:srgbClr val="027C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4317762" y="2193184"/>
            <a:ext cx="3908637" cy="477000"/>
            <a:chOff x="4317762" y="1226134"/>
            <a:chExt cx="3908637" cy="477000"/>
          </a:xfrm>
        </p:grpSpPr>
        <p:sp>
          <p:nvSpPr>
            <p:cNvPr id="68" name="Google Shape;68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ases &amp; Key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unctions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4317762" y="2859659"/>
            <a:ext cx="3908637" cy="477000"/>
            <a:chOff x="4317762" y="1226134"/>
            <a:chExt cx="3908637" cy="477000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rchitecture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verview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2500" u="none" cap="none" strike="noStrik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4317762" y="3526134"/>
            <a:ext cx="4193337" cy="746391"/>
            <a:chOff x="4317762" y="1226134"/>
            <a:chExt cx="4193337" cy="746391"/>
          </a:xfrm>
        </p:grpSpPr>
        <p:sp>
          <p:nvSpPr>
            <p:cNvPr id="74" name="Google Shape;74;p2"/>
            <p:cNvSpPr txBox="1"/>
            <p:nvPr/>
          </p:nvSpPr>
          <p:spPr>
            <a:xfrm>
              <a:off x="4857099" y="1264525"/>
              <a:ext cx="3654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Key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echnical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hallenges </a:t>
              </a:r>
              <a:endPara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Solutions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i="0" sz="2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4317762" y="4372584"/>
            <a:ext cx="3908637" cy="477000"/>
            <a:chOff x="4317762" y="1226134"/>
            <a:chExt cx="3908637" cy="477000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i="0" sz="2500" u="none" cap="none" strike="noStrik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2"/>
          <p:cNvGrpSpPr/>
          <p:nvPr/>
        </p:nvGrpSpPr>
        <p:grpSpPr>
          <a:xfrm>
            <a:off x="4317762" y="5033559"/>
            <a:ext cx="4031638" cy="746391"/>
            <a:chOff x="4317762" y="1226134"/>
            <a:chExt cx="4031638" cy="746391"/>
          </a:xfrm>
        </p:grpSpPr>
        <p:sp>
          <p:nvSpPr>
            <p:cNvPr id="80" name="Google Shape;80;p2"/>
            <p:cNvSpPr txBox="1"/>
            <p:nvPr/>
          </p:nvSpPr>
          <p:spPr>
            <a:xfrm>
              <a:off x="4857100" y="1264525"/>
              <a:ext cx="3492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 </a:t>
              </a:r>
              <a:b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uccess </a:t>
              </a:r>
              <a:r>
                <a:rPr b="1" lang="en-US" sz="20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1" i="0" lang="en-US" sz="20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riteria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b="1" i="0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17c73760e_2_85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id="300" name="Google Shape;300;g1317c73760e_2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317c73760e_2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317c73760e_2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317c73760e_2_85"/>
          <p:cNvSpPr txBox="1"/>
          <p:nvPr/>
        </p:nvSpPr>
        <p:spPr>
          <a:xfrm>
            <a:off x="1216575" y="1806750"/>
            <a:ext cx="644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Limited accuracy (More dataset required)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Double check by users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317c73760e_2_85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317c73760e_2_85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6" name="Google Shape;306;g1317c73760e_2_85"/>
          <p:cNvGraphicFramePr/>
          <p:nvPr/>
        </p:nvGraphicFramePr>
        <p:xfrm>
          <a:off x="7415050" y="1247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{D2F85CC1-8393-4E06-8565-C8A51D98E76C}</a:tableStyleId>
              </a:tblPr>
              <a:tblGrid>
                <a:gridCol w="888000"/>
              </a:tblGrid>
              <a:tr h="76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b="1" i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7" name="Google Shape;307;g1317c73760e_2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25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317c73760e_2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6375" y="5075834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317c73760e_2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7544" y="2307975"/>
            <a:ext cx="795319" cy="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17c73760e_2_70"/>
          <p:cNvSpPr txBox="1"/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Limitation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15" name="Google Shape;315;g1317c73760e_2_70"/>
          <p:cNvSpPr txBox="1"/>
          <p:nvPr/>
        </p:nvSpPr>
        <p:spPr>
          <a:xfrm>
            <a:off x="295475" y="1337400"/>
            <a:ext cx="8444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b="1"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Limited accuracy</a:t>
            </a:r>
            <a:endParaRPr b="1"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collect more dataset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algun Gothic"/>
              <a:buChar char="●"/>
            </a:pPr>
            <a:r>
              <a:rPr b="1" lang="en-US" sz="2200">
                <a:latin typeface="Malgun Gothic"/>
                <a:ea typeface="Malgun Gothic"/>
                <a:cs typeface="Malgun Gothic"/>
                <a:sym typeface="Malgun Gothic"/>
              </a:rPr>
              <a:t>User manually label the cloth name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User can forget about the name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Add cloth pictures to DB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but we thought user can feel uncomfortable </a:t>
            </a:r>
            <a:b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to take additional picture to save it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75554a745_0_55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g1275554a745_0_55"/>
          <p:cNvGrpSpPr/>
          <p:nvPr/>
        </p:nvGrpSpPr>
        <p:grpSpPr>
          <a:xfrm>
            <a:off x="4544042" y="2014241"/>
            <a:ext cx="2749200" cy="1790930"/>
            <a:chOff x="312020" y="663740"/>
            <a:chExt cx="2749200" cy="1790930"/>
          </a:xfrm>
        </p:grpSpPr>
        <p:sp>
          <p:nvSpPr>
            <p:cNvPr id="322" name="Google Shape;322;g1275554a745_0_55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1275554a745_0_55"/>
            <p:cNvSpPr txBox="1"/>
            <p:nvPr/>
          </p:nvSpPr>
          <p:spPr>
            <a:xfrm>
              <a:off x="312020" y="1207870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 &amp; S</a:t>
              </a: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uccess criteria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17c73760e_2_66"/>
          <p:cNvSpPr txBox="1"/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Project Management (Mid)</a:t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329" name="Google Shape;329;g1317c73760e_2_66"/>
          <p:cNvGraphicFramePr/>
          <p:nvPr/>
        </p:nvGraphicFramePr>
        <p:xfrm>
          <a:off x="133350" y="16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{3F29283C-1168-4F5E-81AE-D7FE2A510E96}</a:tableStyleId>
              </a:tblPr>
              <a:tblGrid>
                <a:gridCol w="495300"/>
                <a:gridCol w="2505075"/>
                <a:gridCol w="1057275"/>
                <a:gridCol w="971550"/>
                <a:gridCol w="990600"/>
                <a:gridCol w="952500"/>
                <a:gridCol w="1000125"/>
                <a:gridCol w="904875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~ 22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(Proposal)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23 ~ 31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 ~ 10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11 ~ 20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21 ~ 30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 ~ 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(Milestone 2)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Proposal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Presenter(GUI)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and test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Mid. Demo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17c73760e_4_6"/>
          <p:cNvSpPr txBox="1"/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Project Management (Final)</a:t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335" name="Google Shape;335;g1317c73760e_4_6"/>
          <p:cNvGraphicFramePr/>
          <p:nvPr/>
        </p:nvGraphicFramePr>
        <p:xfrm>
          <a:off x="303950" y="19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{3F29283C-1168-4F5E-81AE-D7FE2A510E96}</a:tableStyleId>
              </a:tblPr>
              <a:tblGrid>
                <a:gridCol w="6794650"/>
                <a:gridCol w="1791125"/>
              </a:tblGrid>
              <a:tr h="46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Member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Picture loader</a:t>
                      </a:r>
                      <a:r>
                        <a:rPr lang="en-US" sz="1900"/>
                        <a:t> design and implementation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MJ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User guided label recognition design and implementation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JY, IH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U</a:t>
                      </a: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ser data manager design &amp; implementation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DK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Overall GUI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Total module integration and verification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JY, MJ, DK, IH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Prepare Final Demo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JY, MJ, DK, IH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17c73760e_2_74"/>
          <p:cNvSpPr txBox="1"/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Lesson learnt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41" name="Google Shape;341;g1317c73760e_2_74"/>
          <p:cNvSpPr txBox="1"/>
          <p:nvPr/>
        </p:nvSpPr>
        <p:spPr>
          <a:xfrm>
            <a:off x="295475" y="1337400"/>
            <a:ext cx="8778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Great time to experience AI application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TFLite provides user-friendly functionalities.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Making android application is quite complicated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Model accuracy cannot be 100%,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Additional logic is necessary to support limited accuracy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e3acd7692_1_249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g11e3acd7692_1_249"/>
          <p:cNvGrpSpPr/>
          <p:nvPr/>
        </p:nvGrpSpPr>
        <p:grpSpPr>
          <a:xfrm>
            <a:off x="4544042" y="2014241"/>
            <a:ext cx="2749200" cy="1565255"/>
            <a:chOff x="312020" y="663740"/>
            <a:chExt cx="2749200" cy="1565255"/>
          </a:xfrm>
        </p:grpSpPr>
        <p:sp>
          <p:nvSpPr>
            <p:cNvPr id="348" name="Google Shape;348;g11e3acd7692_1_249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11e3acd7692_1_249"/>
            <p:cNvSpPr txBox="1"/>
            <p:nvPr/>
          </p:nvSpPr>
          <p:spPr>
            <a:xfrm>
              <a:off x="312020" y="1751995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1e3acd7692_1_249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"/>
          <p:cNvSpPr txBox="1"/>
          <p:nvPr>
            <p:ph type="ctrTitle"/>
          </p:nvPr>
        </p:nvSpPr>
        <p:spPr>
          <a:xfrm rot="-771867">
            <a:off x="1089187" y="713069"/>
            <a:ext cx="8094134" cy="1321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T</a:t>
            </a:r>
            <a:r>
              <a:rPr lang="en-US"/>
              <a:t>HANK </a:t>
            </a:r>
            <a:r>
              <a:rPr lang="en-US">
                <a:solidFill>
                  <a:srgbClr val="DC9955"/>
                </a:solidFill>
              </a:rPr>
              <a:t>Y</a:t>
            </a:r>
            <a:r>
              <a:rPr lang="en-US"/>
              <a:t>OU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54cc74d0_1_79"/>
          <p:cNvSpPr txBox="1"/>
          <p:nvPr>
            <p:ph type="ctrTitle"/>
          </p:nvPr>
        </p:nvSpPr>
        <p:spPr>
          <a:xfrm rot="-771865">
            <a:off x="1089177" y="713082"/>
            <a:ext cx="8094064" cy="1321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Backup slides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754cc74d0_1_30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System </a:t>
            </a:r>
            <a:r>
              <a:rPr lang="en-US"/>
              <a:t>Overview</a:t>
            </a:r>
            <a:endParaRPr/>
          </a:p>
        </p:txBody>
      </p:sp>
      <p:sp>
        <p:nvSpPr>
          <p:cNvPr id="366" name="Google Shape;366;g12754cc74d0_1_30"/>
          <p:cNvSpPr txBox="1"/>
          <p:nvPr>
            <p:ph idx="1" type="body"/>
          </p:nvPr>
        </p:nvSpPr>
        <p:spPr>
          <a:xfrm>
            <a:off x="323525" y="1340775"/>
            <a:ext cx="4248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300"/>
              <a:t>Input</a:t>
            </a:r>
            <a:endParaRPr b="1" sz="2300"/>
          </a:p>
          <a:p>
            <a:pPr indent="-3527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300"/>
              <a:t>Image</a:t>
            </a:r>
            <a:endParaRPr sz="2300"/>
          </a:p>
          <a:p>
            <a:pPr indent="-352742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sz="2300"/>
              <a:t>Instant input from Camera</a:t>
            </a:r>
            <a:endParaRPr sz="2300"/>
          </a:p>
          <a:p>
            <a:pPr indent="-352742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sz="2300"/>
              <a:t>Input from existing image file</a:t>
            </a:r>
            <a:endParaRPr sz="2300"/>
          </a:p>
          <a:p>
            <a:pPr indent="-3527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300"/>
              <a:t>User Selection</a:t>
            </a:r>
            <a:endParaRPr sz="2300"/>
          </a:p>
          <a:p>
            <a:pPr indent="-352742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-US" sz="2300"/>
              <a:t>Selection among registered clothes</a:t>
            </a:r>
            <a:endParaRPr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300"/>
              <a:t>Recognizers</a:t>
            </a:r>
            <a:endParaRPr b="1" sz="2300"/>
          </a:p>
          <a:p>
            <a:pPr indent="-3527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300"/>
              <a:t>Extract guidance or cloth IDs from input image (pre-trained by us)</a:t>
            </a:r>
            <a:endParaRPr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300"/>
              <a:t>DB Managers</a:t>
            </a:r>
            <a:endParaRPr b="1" sz="2300"/>
          </a:p>
          <a:p>
            <a:pPr indent="-3527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300"/>
              <a:t>Provide stored information from indexes</a:t>
            </a:r>
            <a:endParaRPr sz="2300"/>
          </a:p>
          <a:p>
            <a:pPr indent="-3527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300"/>
              <a:t>Presenters</a:t>
            </a:r>
            <a:endParaRPr b="1" sz="2300"/>
          </a:p>
          <a:p>
            <a:pPr indent="-3527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300"/>
              <a:t>Print out information to screen</a:t>
            </a:r>
            <a:endParaRPr sz="2300"/>
          </a:p>
        </p:txBody>
      </p:sp>
      <p:sp>
        <p:nvSpPr>
          <p:cNvPr id="367" name="Google Shape;367;g12754cc74d0_1_30"/>
          <p:cNvSpPr/>
          <p:nvPr/>
        </p:nvSpPr>
        <p:spPr>
          <a:xfrm>
            <a:off x="7093325" y="29313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2754cc74d0_1_30"/>
          <p:cNvSpPr/>
          <p:nvPr/>
        </p:nvSpPr>
        <p:spPr>
          <a:xfrm>
            <a:off x="5110013" y="37132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Guidance DB 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2754cc74d0_1_30"/>
          <p:cNvSpPr/>
          <p:nvPr/>
        </p:nvSpPr>
        <p:spPr>
          <a:xfrm>
            <a:off x="5126150" y="2057050"/>
            <a:ext cx="16257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(Camera, image files)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2754cc74d0_1_30"/>
          <p:cNvSpPr/>
          <p:nvPr/>
        </p:nvSpPr>
        <p:spPr>
          <a:xfrm>
            <a:off x="5110000" y="51377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Guidance Presenter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Google Shape;371;g12754cc74d0_1_30"/>
          <p:cNvCxnSpPr>
            <a:stCxn id="369" idx="2"/>
          </p:cNvCxnSpPr>
          <p:nvPr/>
        </p:nvCxnSpPr>
        <p:spPr>
          <a:xfrm flipH="1">
            <a:off x="5933600" y="2704150"/>
            <a:ext cx="5400" cy="22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g12754cc74d0_1_30"/>
          <p:cNvCxnSpPr>
            <a:stCxn id="369" idx="2"/>
            <a:endCxn id="367" idx="0"/>
          </p:cNvCxnSpPr>
          <p:nvPr/>
        </p:nvCxnSpPr>
        <p:spPr>
          <a:xfrm flipH="1" rot="-5400000">
            <a:off x="6814400" y="1828750"/>
            <a:ext cx="227100" cy="19779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g12754cc74d0_1_30"/>
          <p:cNvCxnSpPr>
            <a:endCxn id="368" idx="0"/>
          </p:cNvCxnSpPr>
          <p:nvPr/>
        </p:nvCxnSpPr>
        <p:spPr>
          <a:xfrm>
            <a:off x="5933663" y="3578500"/>
            <a:ext cx="0" cy="1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g12754cc74d0_1_30"/>
          <p:cNvCxnSpPr>
            <a:stCxn id="367" idx="2"/>
            <a:endCxn id="375" idx="0"/>
          </p:cNvCxnSpPr>
          <p:nvPr/>
        </p:nvCxnSpPr>
        <p:spPr>
          <a:xfrm>
            <a:off x="7916975" y="3578450"/>
            <a:ext cx="0" cy="1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g12754cc74d0_1_30"/>
          <p:cNvCxnSpPr>
            <a:stCxn id="375" idx="1"/>
            <a:endCxn id="368" idx="3"/>
          </p:cNvCxnSpPr>
          <p:nvPr/>
        </p:nvCxnSpPr>
        <p:spPr>
          <a:xfrm rot="10800000">
            <a:off x="6757338" y="4036750"/>
            <a:ext cx="336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7" name="Google Shape;377;g12754cc74d0_1_30"/>
          <p:cNvSpPr txBox="1"/>
          <p:nvPr/>
        </p:nvSpPr>
        <p:spPr>
          <a:xfrm>
            <a:off x="6280025" y="5784700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Flow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2754cc74d0_1_30"/>
          <p:cNvSpPr/>
          <p:nvPr/>
        </p:nvSpPr>
        <p:spPr>
          <a:xfrm>
            <a:off x="5419175" y="4524450"/>
            <a:ext cx="1029000" cy="558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Guidance 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2754cc74d0_1_30"/>
          <p:cNvSpPr/>
          <p:nvPr/>
        </p:nvSpPr>
        <p:spPr>
          <a:xfrm>
            <a:off x="7402475" y="4524450"/>
            <a:ext cx="1029000" cy="558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Cloth 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g12754cc74d0_1_30"/>
          <p:cNvCxnSpPr>
            <a:stCxn id="368" idx="1"/>
            <a:endCxn id="370" idx="1"/>
          </p:cNvCxnSpPr>
          <p:nvPr/>
        </p:nvCxnSpPr>
        <p:spPr>
          <a:xfrm>
            <a:off x="5110013" y="4036750"/>
            <a:ext cx="600" cy="1424400"/>
          </a:xfrm>
          <a:prstGeom prst="bentConnector3">
            <a:avLst>
              <a:gd fmla="val -3968958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g12754cc74d0_1_30"/>
          <p:cNvSpPr/>
          <p:nvPr/>
        </p:nvSpPr>
        <p:spPr>
          <a:xfrm>
            <a:off x="7093325" y="51377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Registered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12754cc74d0_1_30"/>
          <p:cNvCxnSpPr>
            <a:stCxn id="375" idx="3"/>
            <a:endCxn id="381" idx="3"/>
          </p:cNvCxnSpPr>
          <p:nvPr/>
        </p:nvCxnSpPr>
        <p:spPr>
          <a:xfrm>
            <a:off x="8740638" y="4036750"/>
            <a:ext cx="600" cy="1424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g12754cc74d0_1_30"/>
          <p:cNvCxnSpPr>
            <a:stCxn id="368" idx="2"/>
            <a:endCxn id="378" idx="0"/>
          </p:cNvCxnSpPr>
          <p:nvPr/>
        </p:nvCxnSpPr>
        <p:spPr>
          <a:xfrm>
            <a:off x="5933663" y="4360300"/>
            <a:ext cx="0" cy="16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g12754cc74d0_1_30"/>
          <p:cNvCxnSpPr>
            <a:stCxn id="375" idx="2"/>
            <a:endCxn id="379" idx="0"/>
          </p:cNvCxnSpPr>
          <p:nvPr/>
        </p:nvCxnSpPr>
        <p:spPr>
          <a:xfrm>
            <a:off x="7916988" y="4360300"/>
            <a:ext cx="0" cy="16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5" name="Google Shape;385;g12754cc74d0_1_30"/>
          <p:cNvSpPr/>
          <p:nvPr/>
        </p:nvSpPr>
        <p:spPr>
          <a:xfrm>
            <a:off x="7088000" y="20570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 Selector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g12754cc74d0_1_30"/>
          <p:cNvCxnSpPr>
            <a:stCxn id="385" idx="3"/>
            <a:endCxn id="387" idx="6"/>
          </p:cNvCxnSpPr>
          <p:nvPr/>
        </p:nvCxnSpPr>
        <p:spPr>
          <a:xfrm flipH="1">
            <a:off x="8724800" y="2380550"/>
            <a:ext cx="10500" cy="1475400"/>
          </a:xfrm>
          <a:prstGeom prst="bentConnector3">
            <a:avLst>
              <a:gd fmla="val -226785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g12754cc74d0_1_30"/>
          <p:cNvSpPr/>
          <p:nvPr/>
        </p:nvSpPr>
        <p:spPr>
          <a:xfrm>
            <a:off x="5110000" y="290195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Care Label Recognizer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2754cc74d0_1_30"/>
          <p:cNvSpPr/>
          <p:nvPr/>
        </p:nvSpPr>
        <p:spPr>
          <a:xfrm>
            <a:off x="8657750" y="3822325"/>
            <a:ext cx="67200" cy="67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2754cc74d0_1_30"/>
          <p:cNvSpPr/>
          <p:nvPr/>
        </p:nvSpPr>
        <p:spPr>
          <a:xfrm>
            <a:off x="7093338" y="3713200"/>
            <a:ext cx="1647300" cy="647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Cloth DB 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"/>
          <p:cNvGrpSpPr/>
          <p:nvPr/>
        </p:nvGrpSpPr>
        <p:grpSpPr>
          <a:xfrm>
            <a:off x="4491626" y="2014241"/>
            <a:ext cx="3126000" cy="1446609"/>
            <a:chOff x="259604" y="663740"/>
            <a:chExt cx="3126000" cy="1446609"/>
          </a:xfrm>
        </p:grpSpPr>
        <p:sp>
          <p:nvSpPr>
            <p:cNvPr id="87" name="Google Shape;87;p3"/>
            <p:cNvSpPr txBox="1"/>
            <p:nvPr/>
          </p:nvSpPr>
          <p:spPr>
            <a:xfrm>
              <a:off x="513290" y="663740"/>
              <a:ext cx="2346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259604" y="1248449"/>
              <a:ext cx="31260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Motivation &amp; Proposed Idea</a:t>
              </a:r>
              <a:endPara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5554a745_1_78"/>
          <p:cNvSpPr txBox="1"/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Final Deliverable and success criteria</a:t>
            </a:r>
            <a:endParaRPr/>
          </a:p>
        </p:txBody>
      </p:sp>
      <p:sp>
        <p:nvSpPr>
          <p:cNvPr id="394" name="Google Shape;394;g1275554a745_1_78"/>
          <p:cNvSpPr txBox="1"/>
          <p:nvPr/>
        </p:nvSpPr>
        <p:spPr>
          <a:xfrm>
            <a:off x="296025" y="1499875"/>
            <a:ext cx="8417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Laundry guide application</a:t>
            </a:r>
            <a:endParaRPr b="0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Recognition &amp; give correct laundry guide</a:t>
            </a:r>
            <a:endParaRPr b="0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clothing image recognition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	care label recognition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75554a745_1_33"/>
          <p:cNvSpPr txBox="1"/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Our Final Solution would be like…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00" name="Google Shape;400;g1275554a745_1_33"/>
          <p:cNvSpPr/>
          <p:nvPr/>
        </p:nvSpPr>
        <p:spPr>
          <a:xfrm>
            <a:off x="907275" y="1509750"/>
            <a:ext cx="2724000" cy="4647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275554a745_1_33"/>
          <p:cNvSpPr/>
          <p:nvPr/>
        </p:nvSpPr>
        <p:spPr>
          <a:xfrm>
            <a:off x="977500" y="1638025"/>
            <a:ext cx="2565000" cy="441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275554a745_1_33"/>
          <p:cNvSpPr/>
          <p:nvPr/>
        </p:nvSpPr>
        <p:spPr>
          <a:xfrm>
            <a:off x="2147075" y="5809150"/>
            <a:ext cx="249600" cy="244800"/>
          </a:xfrm>
          <a:prstGeom prst="flowChartConnec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275554a745_1_33"/>
          <p:cNvSpPr/>
          <p:nvPr/>
        </p:nvSpPr>
        <p:spPr>
          <a:xfrm>
            <a:off x="1833000" y="1742775"/>
            <a:ext cx="44100" cy="366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275554a745_1_33"/>
          <p:cNvSpPr/>
          <p:nvPr/>
        </p:nvSpPr>
        <p:spPr>
          <a:xfrm>
            <a:off x="2025250" y="1742775"/>
            <a:ext cx="469500" cy="3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275554a745_1_33"/>
          <p:cNvSpPr/>
          <p:nvPr/>
        </p:nvSpPr>
        <p:spPr>
          <a:xfrm>
            <a:off x="1070375" y="2381650"/>
            <a:ext cx="2135100" cy="33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275554a745_1_33"/>
          <p:cNvSpPr/>
          <p:nvPr/>
        </p:nvSpPr>
        <p:spPr>
          <a:xfrm>
            <a:off x="1070375" y="1858625"/>
            <a:ext cx="2403000" cy="3874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275554a745_1_33"/>
          <p:cNvSpPr/>
          <p:nvPr/>
        </p:nvSpPr>
        <p:spPr>
          <a:xfrm rot="-2839104">
            <a:off x="1151657" y="2045971"/>
            <a:ext cx="104879" cy="101691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275554a745_1_33"/>
          <p:cNvSpPr txBox="1"/>
          <p:nvPr/>
        </p:nvSpPr>
        <p:spPr>
          <a:xfrm>
            <a:off x="1206950" y="1896675"/>
            <a:ext cx="15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closet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1275554a745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125" y="23409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275554a745_1_33"/>
          <p:cNvSpPr/>
          <p:nvPr/>
        </p:nvSpPr>
        <p:spPr>
          <a:xfrm>
            <a:off x="1223975" y="2552275"/>
            <a:ext cx="534900" cy="60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1275554a745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588" y="2590575"/>
            <a:ext cx="455287" cy="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275554a745_1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8600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275554a745_1_33"/>
          <p:cNvSpPr/>
          <p:nvPr/>
        </p:nvSpPr>
        <p:spPr>
          <a:xfrm>
            <a:off x="1888450" y="2552275"/>
            <a:ext cx="489900" cy="60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1275554a745_1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0038" y="2570425"/>
            <a:ext cx="406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275554a745_1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3075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275554a745_1_33"/>
          <p:cNvSpPr/>
          <p:nvPr/>
        </p:nvSpPr>
        <p:spPr>
          <a:xfrm>
            <a:off x="2552925" y="2552275"/>
            <a:ext cx="489900" cy="60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1275554a745_1_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4525" y="2570425"/>
            <a:ext cx="406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g1275554a745_1_33"/>
          <p:cNvCxnSpPr>
            <a:stCxn id="411" idx="2"/>
          </p:cNvCxnSpPr>
          <p:nvPr/>
        </p:nvCxnSpPr>
        <p:spPr>
          <a:xfrm>
            <a:off x="1486232" y="3122975"/>
            <a:ext cx="2791500" cy="71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g1275554a745_1_33"/>
          <p:cNvSpPr/>
          <p:nvPr/>
        </p:nvSpPr>
        <p:spPr>
          <a:xfrm>
            <a:off x="4277725" y="1472225"/>
            <a:ext cx="2724000" cy="4647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275554a745_1_33"/>
          <p:cNvSpPr/>
          <p:nvPr/>
        </p:nvSpPr>
        <p:spPr>
          <a:xfrm>
            <a:off x="4347950" y="1600500"/>
            <a:ext cx="2565000" cy="441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275554a745_1_33"/>
          <p:cNvSpPr/>
          <p:nvPr/>
        </p:nvSpPr>
        <p:spPr>
          <a:xfrm>
            <a:off x="5517525" y="5771625"/>
            <a:ext cx="249600" cy="244800"/>
          </a:xfrm>
          <a:prstGeom prst="flowChartConnector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275554a745_1_33"/>
          <p:cNvSpPr/>
          <p:nvPr/>
        </p:nvSpPr>
        <p:spPr>
          <a:xfrm>
            <a:off x="5203450" y="1705250"/>
            <a:ext cx="44100" cy="366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275554a745_1_33"/>
          <p:cNvSpPr/>
          <p:nvPr/>
        </p:nvSpPr>
        <p:spPr>
          <a:xfrm>
            <a:off x="5395700" y="1705250"/>
            <a:ext cx="469500" cy="3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275554a745_1_33"/>
          <p:cNvSpPr/>
          <p:nvPr/>
        </p:nvSpPr>
        <p:spPr>
          <a:xfrm>
            <a:off x="4440825" y="2344125"/>
            <a:ext cx="2135100" cy="335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275554a745_1_33"/>
          <p:cNvSpPr/>
          <p:nvPr/>
        </p:nvSpPr>
        <p:spPr>
          <a:xfrm>
            <a:off x="4440825" y="1819638"/>
            <a:ext cx="2403000" cy="3874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1275554a745_1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7225" y="19255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275554a745_1_33"/>
          <p:cNvSpPr txBox="1"/>
          <p:nvPr/>
        </p:nvSpPr>
        <p:spPr>
          <a:xfrm>
            <a:off x="4766825" y="1842875"/>
            <a:ext cx="16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T-shirt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1275554a745_1_33"/>
          <p:cNvSpPr/>
          <p:nvPr/>
        </p:nvSpPr>
        <p:spPr>
          <a:xfrm>
            <a:off x="4572825" y="2240425"/>
            <a:ext cx="2135100" cy="1242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275554a745_1_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7698" y="2291163"/>
            <a:ext cx="976062" cy="1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275554a745_1_33"/>
          <p:cNvSpPr/>
          <p:nvPr/>
        </p:nvSpPr>
        <p:spPr>
          <a:xfrm>
            <a:off x="4517225" y="3656300"/>
            <a:ext cx="534900" cy="532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1275554a745_1_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1325" y="3754966"/>
            <a:ext cx="406700" cy="3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275554a745_1_33"/>
          <p:cNvSpPr/>
          <p:nvPr/>
        </p:nvSpPr>
        <p:spPr>
          <a:xfrm>
            <a:off x="5096000" y="3656313"/>
            <a:ext cx="534900" cy="532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1275554a745_1_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60100" y="3754988"/>
            <a:ext cx="406700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275554a745_1_33"/>
          <p:cNvSpPr/>
          <p:nvPr/>
        </p:nvSpPr>
        <p:spPr>
          <a:xfrm>
            <a:off x="5674775" y="3656288"/>
            <a:ext cx="534900" cy="532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1275554a745_1_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80862" y="3754963"/>
            <a:ext cx="322738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275554a745_1_33"/>
          <p:cNvSpPr/>
          <p:nvPr/>
        </p:nvSpPr>
        <p:spPr>
          <a:xfrm>
            <a:off x="6253550" y="3656325"/>
            <a:ext cx="534900" cy="532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1275554a745_1_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17650" y="3788017"/>
            <a:ext cx="406700" cy="26905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g1275554a745_1_33"/>
          <p:cNvSpPr/>
          <p:nvPr/>
        </p:nvSpPr>
        <p:spPr>
          <a:xfrm>
            <a:off x="4524050" y="4371250"/>
            <a:ext cx="2264400" cy="12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g1275554a745_1_33"/>
          <p:cNvCxnSpPr/>
          <p:nvPr/>
        </p:nvCxnSpPr>
        <p:spPr>
          <a:xfrm flipH="1" rot="10800000">
            <a:off x="4777575" y="4292350"/>
            <a:ext cx="16464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1275554a745_1_33"/>
          <p:cNvSpPr txBox="1"/>
          <p:nvPr/>
        </p:nvSpPr>
        <p:spPr>
          <a:xfrm>
            <a:off x="4598325" y="4410825"/>
            <a:ext cx="213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WASH SEPARATELY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PROFESSIONAL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DRY CLEAN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RECOMMENDED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1275554a745_1_33"/>
          <p:cNvSpPr txBox="1"/>
          <p:nvPr/>
        </p:nvSpPr>
        <p:spPr>
          <a:xfrm rot="810860">
            <a:off x="2450630" y="3396087"/>
            <a:ext cx="862687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17c73760e_3_54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How </a:t>
            </a:r>
            <a:r>
              <a:rPr lang="en-US"/>
              <a:t> to judge?</a:t>
            </a:r>
            <a:endParaRPr/>
          </a:p>
        </p:txBody>
      </p:sp>
      <p:pic>
        <p:nvPicPr>
          <p:cNvPr id="447" name="Google Shape;447;g1317c73760e_3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317c73760e_3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317c73760e_3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317c73760e_3_54"/>
          <p:cNvSpPr txBox="1"/>
          <p:nvPr/>
        </p:nvSpPr>
        <p:spPr>
          <a:xfrm>
            <a:off x="1216575" y="1806750"/>
            <a:ext cx="644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Limited accuracy (More dataset required)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Double check by users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1317c73760e_3_54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317c73760e_3_54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b="1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b="0" i="1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3" name="Google Shape;453;g1317c73760e_3_54"/>
          <p:cNvGraphicFramePr/>
          <p:nvPr/>
        </p:nvGraphicFramePr>
        <p:xfrm>
          <a:off x="7186450" y="1247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{D2F85CC1-8393-4E06-8565-C8A51D98E76C}</a:tableStyleId>
              </a:tblPr>
              <a:tblGrid>
                <a:gridCol w="888000"/>
                <a:gridCol w="888000"/>
              </a:tblGrid>
              <a:tr h="76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Mid. Demo</a:t>
                      </a:r>
                      <a:endParaRPr b="1" i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b="1" i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4" name="Google Shape;454;g1317c73760e_3_54"/>
          <p:cNvSpPr txBox="1"/>
          <p:nvPr/>
        </p:nvSpPr>
        <p:spPr>
          <a:xfrm>
            <a:off x="7464400" y="4938100"/>
            <a:ext cx="34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b="1" i="0" sz="4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g1317c73760e_3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39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317c73760e_3_54"/>
          <p:cNvSpPr txBox="1"/>
          <p:nvPr/>
        </p:nvSpPr>
        <p:spPr>
          <a:xfrm>
            <a:off x="7644875" y="5149975"/>
            <a:ext cx="34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endParaRPr b="1" i="0" sz="2000" u="none" cap="none" strike="noStrike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1317c73760e_3_54"/>
          <p:cNvSpPr txBox="1"/>
          <p:nvPr/>
        </p:nvSpPr>
        <p:spPr>
          <a:xfrm>
            <a:off x="4404100" y="6168775"/>
            <a:ext cx="455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1" lang="en-US" sz="1700" u="none" cap="none" strike="noStrike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 Durability is only required for user data</a:t>
            </a:r>
            <a:endParaRPr b="1" i="1" sz="1700" u="none" cap="none" strike="noStrike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8" name="Google Shape;458;g1317c73760e_3_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3929" y="2294666"/>
            <a:ext cx="705352" cy="61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17c73760e_3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8050" y="5046584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317c73760e_3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8050" y="3716421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317c73760e_3_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8054" y="2294666"/>
            <a:ext cx="705352" cy="61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754cc74d0_1_57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Expected </a:t>
            </a:r>
            <a:r>
              <a:rPr lang="en-US">
                <a:solidFill>
                  <a:srgbClr val="EAC42D"/>
                </a:solidFill>
              </a:rPr>
              <a:t>Challenges</a:t>
            </a:r>
            <a:r>
              <a:rPr lang="en-US"/>
              <a:t> </a:t>
            </a:r>
            <a:endParaRPr/>
          </a:p>
        </p:txBody>
      </p:sp>
      <p:sp>
        <p:nvSpPr>
          <p:cNvPr id="467" name="Google Shape;467;g12754cc74d0_1_57"/>
          <p:cNvSpPr txBox="1"/>
          <p:nvPr>
            <p:ph idx="1" type="body"/>
          </p:nvPr>
        </p:nvSpPr>
        <p:spPr>
          <a:xfrm>
            <a:off x="323528" y="1340767"/>
            <a:ext cx="8568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Recognizing/extracting laundry symbols in various types of care labels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Building a database for laundry guidance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Developing a model to recognize clothes image</a:t>
            </a:r>
            <a:endParaRPr sz="2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2000"/>
          </a:p>
        </p:txBody>
      </p:sp>
      <p:pic>
        <p:nvPicPr>
          <p:cNvPr id="468" name="Google Shape;468;g12754cc74d0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25" y="3868700"/>
            <a:ext cx="2044151" cy="16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2754cc74d0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025" y="3868700"/>
            <a:ext cx="3002112" cy="1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754cc74d0_1_74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Evaluation</a:t>
            </a:r>
            <a:r>
              <a:rPr lang="en-US"/>
              <a:t> Strategy</a:t>
            </a:r>
            <a:endParaRPr/>
          </a:p>
        </p:txBody>
      </p:sp>
      <p:sp>
        <p:nvSpPr>
          <p:cNvPr id="475" name="Google Shape;475;g12754cc74d0_1_74"/>
          <p:cNvSpPr txBox="1"/>
          <p:nvPr>
            <p:ph idx="1" type="body"/>
          </p:nvPr>
        </p:nvSpPr>
        <p:spPr>
          <a:xfrm>
            <a:off x="323528" y="1340767"/>
            <a:ext cx="85689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How accurate our app to</a:t>
            </a:r>
            <a:endParaRPr b="1" sz="24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Guide proper information according to each laundry symbol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Match clothes images to laundry symbols stored in DB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How much time our app takes to</a:t>
            </a:r>
            <a:endParaRPr b="1" sz="24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Recognize laundry symbols and clothes images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Guide how to laundry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Can our app preserve information after shutdown or crash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754cc74d0_1_211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Usage </a:t>
            </a:r>
            <a:r>
              <a:rPr lang="en-US"/>
              <a:t>Scenarios</a:t>
            </a:r>
            <a:endParaRPr/>
          </a:p>
        </p:txBody>
      </p:sp>
      <p:sp>
        <p:nvSpPr>
          <p:cNvPr id="481" name="Google Shape;481;g12754cc74d0_1_211"/>
          <p:cNvSpPr txBox="1"/>
          <p:nvPr>
            <p:ph idx="1" type="body"/>
          </p:nvPr>
        </p:nvSpPr>
        <p:spPr>
          <a:xfrm>
            <a:off x="323524" y="1340775"/>
            <a:ext cx="50442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300"/>
              <a:t>Register Cloth Information</a:t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Take a picture of care label and cloth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300"/>
              <a:t>Get Laundry Guidance</a:t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From registered lists</a:t>
            </a:r>
            <a:endParaRPr/>
          </a:p>
        </p:txBody>
      </p:sp>
      <p:pic>
        <p:nvPicPr>
          <p:cNvPr id="482" name="Google Shape;482;g12754cc74d0_1_211"/>
          <p:cNvPicPr preferRelativeResize="0"/>
          <p:nvPr/>
        </p:nvPicPr>
        <p:blipFill rotWithShape="1">
          <a:blip r:embed="rId3">
            <a:alphaModFix/>
          </a:blip>
          <a:srcRect b="0" l="17702" r="28228" t="0"/>
          <a:stretch/>
        </p:blipFill>
        <p:spPr>
          <a:xfrm>
            <a:off x="1624350" y="2270325"/>
            <a:ext cx="671627" cy="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2754cc74d0_1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575" y="2270325"/>
            <a:ext cx="921000" cy="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2754cc74d0_1_211"/>
          <p:cNvSpPr/>
          <p:nvPr/>
        </p:nvSpPr>
        <p:spPr>
          <a:xfrm>
            <a:off x="2394925" y="2596425"/>
            <a:ext cx="260700" cy="268800"/>
          </a:xfrm>
          <a:prstGeom prst="mathPlus">
            <a:avLst>
              <a:gd fmla="val 23520" name="adj1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2754cc74d0_1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1375" y="2270325"/>
            <a:ext cx="879800" cy="10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2754cc74d0_1_211"/>
          <p:cNvSpPr/>
          <p:nvPr/>
        </p:nvSpPr>
        <p:spPr>
          <a:xfrm>
            <a:off x="3774525" y="2663625"/>
            <a:ext cx="3279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2754cc74d0_1_211"/>
          <p:cNvSpPr txBox="1"/>
          <p:nvPr>
            <p:ph idx="1" type="body"/>
          </p:nvPr>
        </p:nvSpPr>
        <p:spPr>
          <a:xfrm>
            <a:off x="5199974" y="1340775"/>
            <a:ext cx="50442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3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From label image</a:t>
            </a:r>
            <a:endParaRPr/>
          </a:p>
        </p:txBody>
      </p:sp>
      <p:pic>
        <p:nvPicPr>
          <p:cNvPr id="488" name="Google Shape;488;g12754cc74d0_1_211"/>
          <p:cNvPicPr preferRelativeResize="0"/>
          <p:nvPr/>
        </p:nvPicPr>
        <p:blipFill rotWithShape="1">
          <a:blip r:embed="rId3">
            <a:alphaModFix/>
          </a:blip>
          <a:srcRect b="0" l="17702" r="28228" t="0"/>
          <a:stretch/>
        </p:blipFill>
        <p:spPr>
          <a:xfrm>
            <a:off x="5813675" y="4577950"/>
            <a:ext cx="759248" cy="1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2754cc74d0_1_211"/>
          <p:cNvSpPr/>
          <p:nvPr/>
        </p:nvSpPr>
        <p:spPr>
          <a:xfrm>
            <a:off x="6847736" y="5130823"/>
            <a:ext cx="3708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2754cc74d0_1_211"/>
          <p:cNvPicPr preferRelativeResize="0"/>
          <p:nvPr/>
        </p:nvPicPr>
        <p:blipFill rotWithShape="1">
          <a:blip r:embed="rId6">
            <a:alphaModFix/>
          </a:blip>
          <a:srcRect b="0" l="11952" r="8365" t="16121"/>
          <a:stretch/>
        </p:blipFill>
        <p:spPr>
          <a:xfrm>
            <a:off x="7365374" y="4723056"/>
            <a:ext cx="1420226" cy="100446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2754cc74d0_1_211"/>
          <p:cNvSpPr/>
          <p:nvPr/>
        </p:nvSpPr>
        <p:spPr>
          <a:xfrm>
            <a:off x="3251681" y="5002706"/>
            <a:ext cx="3558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g12754cc74d0_1_211"/>
          <p:cNvPicPr preferRelativeResize="0"/>
          <p:nvPr/>
        </p:nvPicPr>
        <p:blipFill rotWithShape="1">
          <a:blip r:embed="rId6">
            <a:alphaModFix/>
          </a:blip>
          <a:srcRect b="0" l="11952" r="8365" t="16121"/>
          <a:stretch/>
        </p:blipFill>
        <p:spPr>
          <a:xfrm>
            <a:off x="3717400" y="4645972"/>
            <a:ext cx="1363775" cy="87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2754cc74d0_1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00" y="4519025"/>
            <a:ext cx="999771" cy="11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2754cc74d0_1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105" y="4519025"/>
            <a:ext cx="955048" cy="1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2754cc74d0_1_211"/>
          <p:cNvSpPr/>
          <p:nvPr/>
        </p:nvSpPr>
        <p:spPr>
          <a:xfrm>
            <a:off x="1748266" y="5002706"/>
            <a:ext cx="3558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754cc74d0_1_230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501" name="Google Shape;501;g12754cc74d0_1_230"/>
          <p:cNvSpPr txBox="1"/>
          <p:nvPr>
            <p:ph idx="1" type="body"/>
          </p:nvPr>
        </p:nvSpPr>
        <p:spPr>
          <a:xfrm>
            <a:off x="323525" y="1340775"/>
            <a:ext cx="82605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300"/>
              <a:t>2.</a:t>
            </a:r>
            <a:r>
              <a:rPr b="1" lang="en-US" sz="2300">
                <a:solidFill>
                  <a:schemeClr val="dk1"/>
                </a:solidFill>
              </a:rPr>
              <a:t> Save and restore recognized care labels in/from DB</a:t>
            </a:r>
            <a:endParaRPr b="1" sz="23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2" name="Google Shape;502;g12754cc74d0_1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4425" y="3250838"/>
            <a:ext cx="1048257" cy="12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2754cc74d0_1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125" y="2148388"/>
            <a:ext cx="921000" cy="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2754cc74d0_1_230"/>
          <p:cNvPicPr preferRelativeResize="0"/>
          <p:nvPr/>
        </p:nvPicPr>
        <p:blipFill rotWithShape="1">
          <a:blip r:embed="rId5">
            <a:alphaModFix/>
          </a:blip>
          <a:srcRect b="0" l="11952" r="8365" t="16121"/>
          <a:stretch/>
        </p:blipFill>
        <p:spPr>
          <a:xfrm>
            <a:off x="4508400" y="2330913"/>
            <a:ext cx="1281349" cy="72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g12754cc74d0_1_230"/>
          <p:cNvCxnSpPr>
            <a:stCxn id="503" idx="2"/>
          </p:cNvCxnSpPr>
          <p:nvPr/>
        </p:nvCxnSpPr>
        <p:spPr>
          <a:xfrm>
            <a:off x="3825625" y="3069388"/>
            <a:ext cx="511200" cy="59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g12754cc74d0_1_230"/>
          <p:cNvCxnSpPr>
            <a:endCxn id="504" idx="2"/>
          </p:cNvCxnSpPr>
          <p:nvPr/>
        </p:nvCxnSpPr>
        <p:spPr>
          <a:xfrm flipH="1" rot="10800000">
            <a:off x="4695175" y="3059688"/>
            <a:ext cx="45390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7" name="Google Shape;507;g12754cc74d0_1_230"/>
          <p:cNvSpPr txBox="1"/>
          <p:nvPr/>
        </p:nvSpPr>
        <p:spPr>
          <a:xfrm>
            <a:off x="1298400" y="5133425"/>
            <a:ext cx="78456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care label information and picture of clothes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one of clothes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laundry tips based on care labels associated with the selected cloth</a:t>
            </a:r>
            <a:endParaRPr b="1" i="0" sz="1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12754cc74d0_1_2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24" y="5095024"/>
            <a:ext cx="1290435" cy="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2754cc74d0_1_2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25" y="5635759"/>
            <a:ext cx="1290425" cy="3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2754cc74d0_1_2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25" y="6125000"/>
            <a:ext cx="1290425" cy="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1275554a745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700" y="1254500"/>
            <a:ext cx="3701426" cy="5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275554a745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275554a745_4_0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275554a745_4_0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b="1" i="0" sz="2500" u="none" cap="none" strike="noStrike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e3acd7692_1_61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94" name="Google Shape;94;g11e3acd7692_1_61"/>
          <p:cNvSpPr txBox="1"/>
          <p:nvPr>
            <p:ph idx="1" type="body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>
                <a:solidFill>
                  <a:schemeClr val="dk1"/>
                </a:solidFill>
              </a:rPr>
              <a:t>When you live alone, doing </a:t>
            </a:r>
            <a:r>
              <a:rPr i="0" lang="en-US" sz="2400">
                <a:solidFill>
                  <a:schemeClr val="dk1"/>
                </a:solidFill>
              </a:rPr>
              <a:t>laundry</a:t>
            </a:r>
            <a:r>
              <a:rPr i="0" lang="en-US" sz="2400">
                <a:solidFill>
                  <a:schemeClr val="dk1"/>
                </a:solidFill>
              </a:rPr>
              <a:t> is often difficult</a:t>
            </a:r>
            <a:endParaRPr i="0"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Many things to consider</a:t>
            </a:r>
            <a:endParaRPr i="0"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i="0" lang="en-US" sz="2000">
                <a:solidFill>
                  <a:schemeClr val="dk1"/>
                </a:solidFill>
              </a:rPr>
              <a:t>Fabric, color, machine or dry-cleaning?</a:t>
            </a:r>
            <a:endParaRPr i="0"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i="0" lang="en-US" sz="2000">
                <a:solidFill>
                  <a:schemeClr val="dk1"/>
                </a:solidFill>
              </a:rPr>
              <a:t>What do the labels mean?</a:t>
            </a:r>
            <a:endParaRPr i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>
              <a:solidFill>
                <a:schemeClr val="dk1"/>
              </a:solidFill>
            </a:endParaRPr>
          </a:p>
        </p:txBody>
      </p:sp>
      <p:pic>
        <p:nvPicPr>
          <p:cNvPr id="95" name="Google Shape;95;g11e3acd7692_1_61"/>
          <p:cNvPicPr preferRelativeResize="0"/>
          <p:nvPr/>
        </p:nvPicPr>
        <p:blipFill rotWithShape="1">
          <a:blip r:embed="rId3">
            <a:alphaModFix/>
          </a:blip>
          <a:srcRect b="9308" l="0" r="0" t="10234"/>
          <a:stretch/>
        </p:blipFill>
        <p:spPr>
          <a:xfrm>
            <a:off x="5564726" y="4141325"/>
            <a:ext cx="1762150" cy="20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1e3acd7692_1_61"/>
          <p:cNvPicPr preferRelativeResize="0"/>
          <p:nvPr/>
        </p:nvPicPr>
        <p:blipFill rotWithShape="1">
          <a:blip r:embed="rId4">
            <a:alphaModFix/>
          </a:blip>
          <a:srcRect b="9996" l="0" r="0" t="14844"/>
          <a:stretch/>
        </p:blipFill>
        <p:spPr>
          <a:xfrm>
            <a:off x="1664269" y="4223762"/>
            <a:ext cx="1844474" cy="18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1e3acd7692_1_61"/>
          <p:cNvSpPr txBox="1"/>
          <p:nvPr/>
        </p:nvSpPr>
        <p:spPr>
          <a:xfrm>
            <a:off x="1868375" y="3429000"/>
            <a:ext cx="529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Be careful! Your clothes end up like this…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17c73760e_1_2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Proposed Idea</a:t>
            </a:r>
            <a:endParaRPr/>
          </a:p>
        </p:txBody>
      </p:sp>
      <p:sp>
        <p:nvSpPr>
          <p:cNvPr id="103" name="Google Shape;103;g1317c73760e_1_2"/>
          <p:cNvSpPr txBox="1"/>
          <p:nvPr>
            <p:ph idx="1" type="body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>
                <a:solidFill>
                  <a:schemeClr val="dk1"/>
                </a:solidFill>
              </a:rPr>
              <a:t>General Idea</a:t>
            </a:r>
            <a:endParaRPr i="0"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Give users guides for doing laundry</a:t>
            </a:r>
            <a:endParaRPr i="0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Store users’ data and retrieve data whenever needed</a:t>
            </a:r>
            <a:endParaRPr i="0"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i="0" lang="en-US" sz="2000">
                <a:solidFill>
                  <a:schemeClr val="dk1"/>
                </a:solidFill>
              </a:rPr>
              <a:t>All care labels and the corresponding information</a:t>
            </a:r>
            <a:endParaRPr i="0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Target users</a:t>
            </a:r>
            <a:endParaRPr i="0"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i="0" lang="en-US" sz="2000">
                <a:solidFill>
                  <a:schemeClr val="dk1"/>
                </a:solidFill>
              </a:rPr>
              <a:t>People who live alone</a:t>
            </a:r>
            <a:endParaRPr i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>
                <a:solidFill>
                  <a:schemeClr val="dk1"/>
                </a:solidFill>
              </a:rPr>
              <a:t>Novelty</a:t>
            </a:r>
            <a:endParaRPr i="0" sz="24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Existing applications only target laundry outsourcing services</a:t>
            </a:r>
            <a:endParaRPr i="0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i="0" lang="en-US" sz="2000">
                <a:solidFill>
                  <a:schemeClr val="dk1"/>
                </a:solidFill>
              </a:rPr>
              <a:t>We help people to do laundry themselves (cheaper)</a:t>
            </a:r>
            <a:endParaRPr i="0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g1317c73760e_3_73"/>
          <p:cNvGrpSpPr/>
          <p:nvPr/>
        </p:nvGrpSpPr>
        <p:grpSpPr>
          <a:xfrm>
            <a:off x="4476367" y="2014241"/>
            <a:ext cx="2749200" cy="1725455"/>
            <a:chOff x="244345" y="663740"/>
            <a:chExt cx="2749200" cy="1725455"/>
          </a:xfrm>
        </p:grpSpPr>
        <p:sp>
          <p:nvSpPr>
            <p:cNvPr id="109" name="Google Shape;109;g1317c73760e_3_73"/>
            <p:cNvSpPr txBox="1"/>
            <p:nvPr/>
          </p:nvSpPr>
          <p:spPr>
            <a:xfrm>
              <a:off x="445515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3200" u="none" cap="none" strike="noStrik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1317c73760e_3_73"/>
            <p:cNvSpPr txBox="1"/>
            <p:nvPr/>
          </p:nvSpPr>
          <p:spPr>
            <a:xfrm>
              <a:off x="244345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Cases 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2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Functions</a:t>
              </a:r>
              <a:endParaRPr b="1" i="0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75554a745_2_0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Use Cases (Recap)</a:t>
            </a:r>
            <a:endParaRPr/>
          </a:p>
        </p:txBody>
      </p:sp>
      <p:sp>
        <p:nvSpPr>
          <p:cNvPr id="116" name="Google Shape;116;g1275554a745_2_0"/>
          <p:cNvSpPr txBox="1"/>
          <p:nvPr>
            <p:ph idx="1" type="body"/>
          </p:nvPr>
        </p:nvSpPr>
        <p:spPr>
          <a:xfrm>
            <a:off x="323523" y="1340775"/>
            <a:ext cx="83835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>
                <a:solidFill>
                  <a:schemeClr val="dk1"/>
                </a:solidFill>
              </a:rPr>
              <a:t>People who do not know about care labels</a:t>
            </a:r>
            <a:endParaRPr i="0"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i="0" lang="en-US" sz="2400">
                <a:solidFill>
                  <a:schemeClr val="dk1"/>
                </a:solidFill>
              </a:rPr>
              <a:t>The app provides laundry tips for them</a:t>
            </a:r>
            <a:endParaRPr i="0" sz="2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0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>
                <a:solidFill>
                  <a:schemeClr val="dk1"/>
                </a:solidFill>
              </a:rPr>
              <a:t>Labels on clothes washed away after using the app one or more times.</a:t>
            </a:r>
            <a:endParaRPr i="0"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i="0" lang="en-US" sz="2400">
                <a:solidFill>
                  <a:schemeClr val="dk1"/>
                </a:solidFill>
              </a:rPr>
              <a:t>The app saves and recovers laundry tips for users’ clothes</a:t>
            </a:r>
            <a:endParaRPr i="0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3acd7692_1_79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22" name="Google Shape;122;g11e3acd7692_1_79"/>
          <p:cNvSpPr txBox="1"/>
          <p:nvPr>
            <p:ph idx="1" type="body"/>
          </p:nvPr>
        </p:nvSpPr>
        <p:spPr>
          <a:xfrm>
            <a:off x="352150" y="1269618"/>
            <a:ext cx="89184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b="1" lang="en-US" sz="2400">
                <a:solidFill>
                  <a:schemeClr val="dk1"/>
                </a:solidFill>
              </a:rPr>
              <a:t>Recognize care labels using camera and object detection model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b="1" lang="en-US" sz="2400">
                <a:solidFill>
                  <a:schemeClr val="dk1"/>
                </a:solidFill>
              </a:rPr>
              <a:t>Store care labels of the cloth</a:t>
            </a:r>
            <a:endParaRPr b="1"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3" name="Google Shape;123;g11e3acd7692_1_79"/>
          <p:cNvSpPr txBox="1"/>
          <p:nvPr/>
        </p:nvSpPr>
        <p:spPr>
          <a:xfrm>
            <a:off x="2013825" y="617517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the data into the User Cloth DB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1e3acd7692_1_79"/>
          <p:cNvSpPr/>
          <p:nvPr/>
        </p:nvSpPr>
        <p:spPr>
          <a:xfrm>
            <a:off x="3632200" y="3293250"/>
            <a:ext cx="1443900" cy="4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1e3acd7692_1_79"/>
          <p:cNvSpPr/>
          <p:nvPr/>
        </p:nvSpPr>
        <p:spPr>
          <a:xfrm>
            <a:off x="5275225" y="2486950"/>
            <a:ext cx="3647100" cy="187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Name: “My favorite Sweatshirt”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Labels: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NoWater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 not use water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Bleach_O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 not use bleach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Iron_O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 use iron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Dryclean_O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Must be dry-cleaned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Shade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Dry under shade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11e3acd7692_1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85" y="2083885"/>
            <a:ext cx="1914039" cy="19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1e3acd7692_1_79"/>
          <p:cNvSpPr/>
          <p:nvPr/>
        </p:nvSpPr>
        <p:spPr>
          <a:xfrm>
            <a:off x="569925" y="481797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1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28" name="Google Shape;128;g11e3acd7692_1_79"/>
          <p:cNvSpPr/>
          <p:nvPr/>
        </p:nvSpPr>
        <p:spPr>
          <a:xfrm>
            <a:off x="569925" y="528062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2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29" name="Google Shape;129;g11e3acd7692_1_79"/>
          <p:cNvSpPr/>
          <p:nvPr/>
        </p:nvSpPr>
        <p:spPr>
          <a:xfrm>
            <a:off x="569925" y="574327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3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30" name="Google Shape;130;g11e3acd7692_1_79"/>
          <p:cNvSpPr txBox="1"/>
          <p:nvPr/>
        </p:nvSpPr>
        <p:spPr>
          <a:xfrm>
            <a:off x="2013825" y="4787225"/>
            <a:ext cx="61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1e3acd7692_1_79"/>
          <p:cNvSpPr txBox="1"/>
          <p:nvPr/>
        </p:nvSpPr>
        <p:spPr>
          <a:xfrm>
            <a:off x="2013825" y="5227250"/>
            <a:ext cx="678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1e3acd7692_1_79"/>
          <p:cNvSpPr txBox="1"/>
          <p:nvPr/>
        </p:nvSpPr>
        <p:spPr>
          <a:xfrm>
            <a:off x="2013825" y="571252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care labels</a:t>
            </a: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name(or type) of cloth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1e3acd7692_1_79"/>
          <p:cNvSpPr/>
          <p:nvPr/>
        </p:nvSpPr>
        <p:spPr>
          <a:xfrm>
            <a:off x="569925" y="620592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4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34" name="Google Shape;134;g11e3acd7692_1_79"/>
          <p:cNvSpPr txBox="1"/>
          <p:nvPr/>
        </p:nvSpPr>
        <p:spPr>
          <a:xfrm>
            <a:off x="543425" y="3935738"/>
            <a:ext cx="45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11e3acd7692_1_79"/>
          <p:cNvSpPr/>
          <p:nvPr/>
        </p:nvSpPr>
        <p:spPr>
          <a:xfrm>
            <a:off x="1063275" y="4120738"/>
            <a:ext cx="24246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Name: </a:t>
            </a:r>
            <a:r>
              <a:rPr b="1" lang="en-US" sz="13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favorite Sweatshirt</a:t>
            </a:r>
            <a:endParaRPr b="1" sz="13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17c73760e_2_154"/>
          <p:cNvSpPr txBox="1"/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41" name="Google Shape;141;g1317c73760e_2_154"/>
          <p:cNvSpPr txBox="1"/>
          <p:nvPr>
            <p:ph idx="1" type="body"/>
          </p:nvPr>
        </p:nvSpPr>
        <p:spPr>
          <a:xfrm>
            <a:off x="352150" y="1269618"/>
            <a:ext cx="89184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b="1" lang="en-US" sz="2400">
                <a:solidFill>
                  <a:schemeClr val="dk1"/>
                </a:solidFill>
              </a:rPr>
              <a:t>Recognize care labels using camera and object detection model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b="1" lang="en-US" sz="2400">
                <a:solidFill>
                  <a:schemeClr val="dk1"/>
                </a:solidFill>
              </a:rPr>
              <a:t>Store care labels of the cloth</a:t>
            </a:r>
            <a:endParaRPr b="1" sz="2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2" name="Google Shape;142;g1317c73760e_2_154"/>
          <p:cNvSpPr txBox="1"/>
          <p:nvPr/>
        </p:nvSpPr>
        <p:spPr>
          <a:xfrm>
            <a:off x="2013825" y="617517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the data into the User Cloth DB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317c73760e_2_154"/>
          <p:cNvSpPr/>
          <p:nvPr/>
        </p:nvSpPr>
        <p:spPr>
          <a:xfrm>
            <a:off x="2633893" y="3308075"/>
            <a:ext cx="591600" cy="4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317c73760e_2_154"/>
          <p:cNvSpPr/>
          <p:nvPr/>
        </p:nvSpPr>
        <p:spPr>
          <a:xfrm>
            <a:off x="569925" y="481797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1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45" name="Google Shape;145;g1317c73760e_2_154"/>
          <p:cNvSpPr/>
          <p:nvPr/>
        </p:nvSpPr>
        <p:spPr>
          <a:xfrm>
            <a:off x="569925" y="528062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2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46" name="Google Shape;146;g1317c73760e_2_154"/>
          <p:cNvSpPr/>
          <p:nvPr/>
        </p:nvSpPr>
        <p:spPr>
          <a:xfrm>
            <a:off x="569925" y="574327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3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47" name="Google Shape;147;g1317c73760e_2_154"/>
          <p:cNvSpPr txBox="1"/>
          <p:nvPr/>
        </p:nvSpPr>
        <p:spPr>
          <a:xfrm>
            <a:off x="2013825" y="4787225"/>
            <a:ext cx="61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317c73760e_2_154"/>
          <p:cNvSpPr txBox="1"/>
          <p:nvPr/>
        </p:nvSpPr>
        <p:spPr>
          <a:xfrm>
            <a:off x="2013825" y="5227250"/>
            <a:ext cx="678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317c73760e_2_154"/>
          <p:cNvSpPr txBox="1"/>
          <p:nvPr/>
        </p:nvSpPr>
        <p:spPr>
          <a:xfrm>
            <a:off x="2013825" y="571252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care labels</a:t>
            </a: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name(or type) of cloth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317c73760e_2_154"/>
          <p:cNvSpPr/>
          <p:nvPr/>
        </p:nvSpPr>
        <p:spPr>
          <a:xfrm>
            <a:off x="569925" y="6205925"/>
            <a:ext cx="1443900" cy="3849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STEP 4 &gt;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51" name="Google Shape;151;g1317c73760e_2_154"/>
          <p:cNvSpPr/>
          <p:nvPr/>
        </p:nvSpPr>
        <p:spPr>
          <a:xfrm>
            <a:off x="5376200" y="3170250"/>
            <a:ext cx="667500" cy="4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1317c73760e_2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76" y="2565081"/>
            <a:ext cx="1602901" cy="193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317c73760e_2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650" y="2638868"/>
            <a:ext cx="1910399" cy="178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317c73760e_2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53" y="2766549"/>
            <a:ext cx="2184022" cy="1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317c73760e_2_154"/>
          <p:cNvSpPr txBox="1"/>
          <p:nvPr/>
        </p:nvSpPr>
        <p:spPr>
          <a:xfrm>
            <a:off x="782875" y="2207700"/>
            <a:ext cx="14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Picture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1317c73760e_2_154"/>
          <p:cNvSpPr txBox="1"/>
          <p:nvPr/>
        </p:nvSpPr>
        <p:spPr>
          <a:xfrm>
            <a:off x="3440475" y="2207700"/>
            <a:ext cx="19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Detected labels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1317c73760e_2_154"/>
          <p:cNvSpPr txBox="1"/>
          <p:nvPr/>
        </p:nvSpPr>
        <p:spPr>
          <a:xfrm>
            <a:off x="6395575" y="2297425"/>
            <a:ext cx="14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Naming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